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63" r:id="rId5"/>
    <p:sldId id="267" r:id="rId6"/>
    <p:sldId id="264" r:id="rId7"/>
    <p:sldId id="266" r:id="rId8"/>
    <p:sldId id="265" r:id="rId9"/>
    <p:sldId id="268" r:id="rId10"/>
    <p:sldId id="269" r:id="rId11"/>
    <p:sldId id="271" r:id="rId12"/>
  </p:sldIdLst>
  <p:sldSz cx="9144000" cy="6858000" type="screen4x3"/>
  <p:notesSz cx="6858000" cy="9144000"/>
  <p:defaultTextStyle>
    <a:defPPr>
      <a:defRPr lang="vi-V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117"/>
    <p:restoredTop sz="94660"/>
  </p:normalViewPr>
  <p:slideViewPr>
    <p:cSldViewPr showGuides="1">
      <p:cViewPr varScale="1">
        <p:scale>
          <a:sx n="69" d="100"/>
          <a:sy n="69" d="100"/>
        </p:scale>
        <p:origin x="-147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7C9FD3EE-E1C0-4866-9F68-948A22D29668}" type="datetimeFigureOut">
              <a:rPr kumimoji="0" lang="vi-VN"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vi-V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vi-V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vi-VN" dirty="0"/>
            </a:fld>
            <a:endParaRPr lang="vi-VN" dirty="0">
              <a:latin typeface="Calibri" panose="020F050202020403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vi-VN"/>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7C9FD3EE-E1C0-4866-9F68-948A22D29668}" type="datetimeFigureOut">
              <a:rPr kumimoji="0" lang="vi-VN"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vi-V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vi-V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vi-VN" dirty="0"/>
            </a:fld>
            <a:endParaRPr lang="vi-VN" dirty="0">
              <a:latin typeface="Calibri" panose="020F050202020403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vi-VN"/>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7C9FD3EE-E1C0-4866-9F68-948A22D29668}" type="datetimeFigureOut">
              <a:rPr kumimoji="0" lang="vi-VN"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vi-V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vi-V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vi-VN" dirty="0"/>
            </a:fld>
            <a:endParaRPr lang="vi-VN" dirty="0">
              <a:latin typeface="Calibri" panose="020F050202020403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vi-VN"/>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7C9FD3EE-E1C0-4866-9F68-948A22D29668}" type="datetimeFigureOut">
              <a:rPr kumimoji="0" lang="vi-VN"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vi-V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vi-V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vi-VN" dirty="0"/>
            </a:fld>
            <a:endParaRPr lang="vi-VN" dirty="0">
              <a:latin typeface="Calibri" panose="020F050202020403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7C9FD3EE-E1C0-4866-9F68-948A22D29668}" type="datetimeFigureOut">
              <a:rPr kumimoji="0" lang="vi-VN"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vi-V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vi-V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vi-VN" dirty="0"/>
            </a:fld>
            <a:endParaRPr lang="vi-VN" dirty="0">
              <a:latin typeface="Calibri" panose="020F050202020403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vi-VN"/>
          </a:p>
        </p:txBody>
      </p:sp>
      <p:sp>
        <p:nvSpPr>
          <p:cNvPr id="5" name="Date Placeholder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7C9FD3EE-E1C0-4866-9F68-948A22D29668}" type="datetimeFigureOut">
              <a:rPr kumimoji="0" lang="vi-VN"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vi-V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vi-V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vi-VN" dirty="0"/>
            </a:fld>
            <a:endParaRPr lang="vi-VN" dirty="0">
              <a:latin typeface="Calibri" panose="020F050202020403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vi-VN"/>
          </a:p>
        </p:txBody>
      </p:sp>
      <p:sp>
        <p:nvSpPr>
          <p:cNvPr id="7" name="Date Placeholder 6"/>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7C9FD3EE-E1C0-4866-9F68-948A22D29668}" type="datetimeFigureOut">
              <a:rPr kumimoji="0" lang="vi-VN"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vi-V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vi-V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p>
            <a:pPr lvl="0" eaLnBrk="1" hangingPunct="1">
              <a:buNone/>
            </a:pPr>
            <a:fld id="{9A0DB2DC-4C9A-4742-B13C-FB6460FD3503}" type="slidenum">
              <a:rPr lang="vi-VN" dirty="0"/>
            </a:fld>
            <a:endParaRPr lang="vi-VN" dirty="0">
              <a:latin typeface="Calibri" panose="020F050202020403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7C9FD3EE-E1C0-4866-9F68-948A22D29668}" type="datetimeFigureOut">
              <a:rPr kumimoji="0" lang="vi-VN"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vi-V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vi-V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vi-VN" dirty="0"/>
            </a:fld>
            <a:endParaRPr lang="vi-VN" dirty="0">
              <a:latin typeface="Calibri" panose="020F050202020403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7C9FD3EE-E1C0-4866-9F68-948A22D29668}" type="datetimeFigureOut">
              <a:rPr kumimoji="0" lang="vi-VN"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vi-V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vi-V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p>
            <a:pPr lvl="0" eaLnBrk="1" hangingPunct="1">
              <a:buNone/>
            </a:pPr>
            <a:fld id="{9A0DB2DC-4C9A-4742-B13C-FB6460FD3503}" type="slidenum">
              <a:rPr lang="vi-VN" dirty="0"/>
            </a:fld>
            <a:endParaRPr lang="vi-VN" dirty="0">
              <a:latin typeface="Calibri" panose="020F050202020403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7C9FD3EE-E1C0-4866-9F68-948A22D29668}" type="datetimeFigureOut">
              <a:rPr kumimoji="0" lang="vi-VN"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vi-V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vi-V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vi-VN" dirty="0"/>
            </a:fld>
            <a:endParaRPr lang="vi-VN" dirty="0">
              <a:latin typeface="Calibri" panose="020F050202020403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vi-VN"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7C9FD3EE-E1C0-4866-9F68-948A22D29668}" type="datetimeFigureOut">
              <a:rPr kumimoji="0" lang="vi-VN"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vi-V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vi-V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vi-VN" dirty="0"/>
            </a:fld>
            <a:endParaRPr lang="vi-VN" dirty="0">
              <a:latin typeface="Calibri" panose="020F050202020403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1026" name="Title Placeholder 1"/>
          <p:cNvSpPr>
            <a:spLocks noGrp="1"/>
          </p:cNvSpPr>
          <p:nvPr>
            <p:ph type="title"/>
          </p:nvPr>
        </p:nvSpPr>
        <p:spPr>
          <a:xfrm>
            <a:off x="457200" y="274638"/>
            <a:ext cx="8229600" cy="1143000"/>
          </a:xfrm>
          <a:prstGeom prst="rect">
            <a:avLst/>
          </a:prstGeom>
          <a:noFill/>
          <a:ln w="9525">
            <a:noFill/>
          </a:ln>
        </p:spPr>
        <p:txBody>
          <a:bodyPr anchor="ctr"/>
          <a:p>
            <a:pPr lvl="0"/>
            <a:r>
              <a:rPr lang="en-US" altLang="x-none" dirty="0"/>
              <a:t>Click to edit Master title style</a:t>
            </a:r>
            <a:endParaRPr dirty="0"/>
          </a:p>
        </p:txBody>
      </p:sp>
      <p:sp>
        <p:nvSpPr>
          <p:cNvPr id="1027" name="Text Placeholder 2"/>
          <p:cNvSpPr>
            <a:spLocks noGrp="1"/>
          </p:cNvSpPr>
          <p:nvPr>
            <p:ph type="body" idx="1"/>
          </p:nvPr>
        </p:nvSpPr>
        <p:spPr>
          <a:xfrm>
            <a:off x="457200" y="1600200"/>
            <a:ext cx="8229600" cy="4525963"/>
          </a:xfrm>
          <a:prstGeom prst="rect">
            <a:avLst/>
          </a:prstGeom>
          <a:noFill/>
          <a:ln w="9525">
            <a:noFill/>
          </a:ln>
        </p:spPr>
        <p:txBody>
          <a:bodyPr/>
          <a:p>
            <a:pPr lvl="0"/>
            <a:r>
              <a:rPr lang="en-US" altLang="x-none" dirty="0"/>
              <a:t>Click to edit Master text styles</a:t>
            </a:r>
            <a:endParaRPr lang="en-US" altLang="x-none" dirty="0"/>
          </a:p>
          <a:p>
            <a:pPr lvl="1"/>
            <a:r>
              <a:rPr lang="en-US" altLang="x-none" dirty="0"/>
              <a:t>Second level</a:t>
            </a:r>
            <a:endParaRPr lang="en-US" altLang="x-none" dirty="0"/>
          </a:p>
          <a:p>
            <a:pPr lvl="2"/>
            <a:r>
              <a:rPr lang="en-US" altLang="x-none" dirty="0"/>
              <a:t>Third level</a:t>
            </a:r>
            <a:endParaRPr lang="en-US" altLang="x-none" dirty="0"/>
          </a:p>
          <a:p>
            <a:pPr lvl="3"/>
            <a:r>
              <a:rPr lang="en-US" altLang="x-none" dirty="0"/>
              <a:t>Fourth level</a:t>
            </a:r>
            <a:endParaRPr lang="en-US" altLang="x-none" dirty="0"/>
          </a:p>
          <a:p>
            <a:pPr lvl="4"/>
            <a:r>
              <a:rPr lang="en-US" altLang="x-none" dirty="0"/>
              <a:t>Fifth level</a:t>
            </a:r>
            <a:endParaRP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7C9FD3EE-E1C0-4866-9F68-948A22D29668}" type="datetimeFigureOut">
              <a:rPr kumimoji="0" lang="vi-VN"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vi-V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vi-V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898989"/>
                </a:solidFill>
                <a:latin typeface="Arial" panose="020B0604020202020204" pitchFamily="34" charset="0"/>
              </a:defRPr>
            </a:lvl1pPr>
          </a:lstStyle>
          <a:p>
            <a:pPr lvl="0" eaLnBrk="1" hangingPunct="1">
              <a:buNone/>
            </a:pPr>
            <a:fld id="{9A0DB2DC-4C9A-4742-B13C-FB6460FD3503}" type="slidenum">
              <a:rPr lang="vi-VN" dirty="0"/>
            </a:fld>
            <a:endParaRPr lang="vi-VN"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imes New Roman" panose="02020603050405020304" pitchFamily="18" charset="0"/>
        </a:defRPr>
      </a:lvl2pPr>
      <a:lvl3pPr algn="ctr" rtl="0" eaLnBrk="0" fontAlgn="base" hangingPunct="0">
        <a:spcBef>
          <a:spcPct val="0"/>
        </a:spcBef>
        <a:spcAft>
          <a:spcPct val="0"/>
        </a:spcAft>
        <a:defRPr sz="4400">
          <a:solidFill>
            <a:schemeClr val="tx1"/>
          </a:solidFill>
          <a:latin typeface="Times New Roman" panose="02020603050405020304" pitchFamily="18" charset="0"/>
        </a:defRPr>
      </a:lvl3pPr>
      <a:lvl4pPr algn="ctr" rtl="0" eaLnBrk="0" fontAlgn="base" hangingPunct="0">
        <a:spcBef>
          <a:spcPct val="0"/>
        </a:spcBef>
        <a:spcAft>
          <a:spcPct val="0"/>
        </a:spcAft>
        <a:defRPr sz="4400">
          <a:solidFill>
            <a:schemeClr val="tx1"/>
          </a:solidFill>
          <a:latin typeface="Times New Roman" panose="02020603050405020304" pitchFamily="18" charset="0"/>
        </a:defRPr>
      </a:lvl4pPr>
      <a:lvl5pPr algn="ctr" rtl="0" eaLnBrk="0" fontAlgn="base" hangingPunct="0">
        <a:spcBef>
          <a:spcPct val="0"/>
        </a:spcBef>
        <a:spcAft>
          <a:spcPct val="0"/>
        </a:spcAft>
        <a:defRPr sz="4400">
          <a:solidFill>
            <a:schemeClr val="tx1"/>
          </a:solidFill>
          <a:latin typeface="Times New Roman" panose="02020603050405020304" pitchFamily="18" charset="0"/>
        </a:defRPr>
      </a:lvl5pPr>
      <a:lvl6pPr marL="457200" algn="ctr" rtl="0" fontAlgn="base">
        <a:spcBef>
          <a:spcPct val="0"/>
        </a:spcBef>
        <a:spcAft>
          <a:spcPct val="0"/>
        </a:spcAft>
        <a:defRPr sz="4400">
          <a:solidFill>
            <a:schemeClr val="tx1"/>
          </a:solidFill>
          <a:latin typeface="Times New Roman" panose="02020603050405020304" pitchFamily="18" charset="0"/>
        </a:defRPr>
      </a:lvl6pPr>
      <a:lvl7pPr marL="914400" algn="ctr" rtl="0" fontAlgn="base">
        <a:spcBef>
          <a:spcPct val="0"/>
        </a:spcBef>
        <a:spcAft>
          <a:spcPct val="0"/>
        </a:spcAft>
        <a:defRPr sz="4400">
          <a:solidFill>
            <a:schemeClr val="tx1"/>
          </a:solidFill>
          <a:latin typeface="Times New Roman" panose="02020603050405020304" pitchFamily="18" charset="0"/>
        </a:defRPr>
      </a:lvl7pPr>
      <a:lvl8pPr marL="1371600" algn="ctr" rtl="0" fontAlgn="base">
        <a:spcBef>
          <a:spcPct val="0"/>
        </a:spcBef>
        <a:spcAft>
          <a:spcPct val="0"/>
        </a:spcAft>
        <a:defRPr sz="4400">
          <a:solidFill>
            <a:schemeClr val="tx1"/>
          </a:solidFill>
          <a:latin typeface="Times New Roman" panose="02020603050405020304" pitchFamily="18" charset="0"/>
        </a:defRPr>
      </a:lvl8pPr>
      <a:lvl9pPr marL="1828800" algn="ctr" rtl="0" fontAlgn="base">
        <a:spcBef>
          <a:spcPct val="0"/>
        </a:spcBef>
        <a:spcAft>
          <a:spcPct val="0"/>
        </a:spcAft>
        <a:defRPr sz="4400">
          <a:solidFill>
            <a:schemeClr val="tx1"/>
          </a:solidFill>
          <a:latin typeface="Times New Roman" panose="02020603050405020304" pitchFamily="18"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Rectangle 6"/>
          <p:cNvSpPr/>
          <p:nvPr/>
        </p:nvSpPr>
        <p:spPr>
          <a:xfrm>
            <a:off x="0" y="2565400"/>
            <a:ext cx="9144000" cy="2087563"/>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vi-VN" sz="1800" b="0" i="0" u="none" strike="noStrike" kern="1200" cap="none" spc="0" normalizeH="0" baseline="0" noProof="0">
              <a:ln>
                <a:noFill/>
              </a:ln>
              <a:solidFill>
                <a:schemeClr val="lt1"/>
              </a:solidFill>
              <a:effectLst/>
              <a:uLnTx/>
              <a:uFillTx/>
              <a:latin typeface="+mn-lt"/>
              <a:ea typeface="+mn-ea"/>
              <a:cs typeface="+mn-cs"/>
            </a:endParaRPr>
          </a:p>
        </p:txBody>
      </p:sp>
      <p:sp>
        <p:nvSpPr>
          <p:cNvPr id="2051" name="TextBox 3"/>
          <p:cNvSpPr txBox="1"/>
          <p:nvPr/>
        </p:nvSpPr>
        <p:spPr>
          <a:xfrm>
            <a:off x="1797050" y="558800"/>
            <a:ext cx="5545138" cy="585788"/>
          </a:xfrm>
          <a:prstGeom prst="rect">
            <a:avLst/>
          </a:prstGeom>
          <a:noFill/>
          <a:ln w="9525">
            <a:noFill/>
          </a:ln>
        </p:spPr>
        <p:txBody>
          <a:bodyPr>
            <a:spAutoFit/>
          </a:bodyPr>
          <a:p>
            <a:pPr algn="ctr"/>
            <a:r>
              <a:rPr lang="en-US" altLang="x-none" sz="3200" b="1" dirty="0">
                <a:solidFill>
                  <a:srgbClr val="FF0000"/>
                </a:solidFill>
                <a:latin typeface="Times New Roman" panose="02020603050405020304" pitchFamily="18" charset="0"/>
                <a:cs typeface="Times New Roman" panose="02020603050405020304" pitchFamily="18" charset="0"/>
              </a:rPr>
              <a:t>DI TRUYỀN VÀ BIẾN DỊ</a:t>
            </a:r>
            <a:endParaRPr sz="3200" b="1" dirty="0">
              <a:solidFill>
                <a:srgbClr val="FF0000"/>
              </a:solidFill>
              <a:latin typeface="Times New Roman" panose="02020603050405020304" pitchFamily="18" charset="0"/>
              <a:ea typeface="Times New Roman" panose="02020603050405020304" pitchFamily="18" charset="0"/>
            </a:endParaRPr>
          </a:p>
        </p:txBody>
      </p:sp>
      <p:sp>
        <p:nvSpPr>
          <p:cNvPr id="2052" name="TextBox 4"/>
          <p:cNvSpPr txBox="1"/>
          <p:nvPr/>
        </p:nvSpPr>
        <p:spPr>
          <a:xfrm>
            <a:off x="438150" y="1346200"/>
            <a:ext cx="8455025" cy="522288"/>
          </a:xfrm>
          <a:prstGeom prst="rect">
            <a:avLst/>
          </a:prstGeom>
          <a:noFill/>
          <a:ln w="9525">
            <a:noFill/>
          </a:ln>
        </p:spPr>
        <p:txBody>
          <a:bodyPr>
            <a:spAutoFit/>
          </a:bodyPr>
          <a:p>
            <a:pPr algn="ctr"/>
            <a:r>
              <a:rPr lang="en-US" altLang="x-none" sz="2800" b="1" dirty="0">
                <a:latin typeface="Times New Roman" panose="02020603050405020304" pitchFamily="18" charset="0"/>
                <a:cs typeface="Times New Roman" panose="02020603050405020304" pitchFamily="18" charset="0"/>
              </a:rPr>
              <a:t>CHƯƠNG I CÁC THÍ NGHIỆM CỦA MENĐEN</a:t>
            </a:r>
            <a:endParaRPr sz="2800" b="1" dirty="0">
              <a:latin typeface="Times New Roman" panose="02020603050405020304" pitchFamily="18" charset="0"/>
              <a:ea typeface="Times New Roman" panose="02020603050405020304" pitchFamily="18" charset="0"/>
            </a:endParaRPr>
          </a:p>
        </p:txBody>
      </p:sp>
      <p:sp>
        <p:nvSpPr>
          <p:cNvPr id="6" name="TextBox 5"/>
          <p:cNvSpPr txBox="1"/>
          <p:nvPr/>
        </p:nvSpPr>
        <p:spPr>
          <a:xfrm>
            <a:off x="438042" y="2852936"/>
            <a:ext cx="8301755" cy="1446550"/>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R="0" algn="ctr" defTabSz="914400" fontAlgn="auto">
              <a:spcBef>
                <a:spcPts val="0"/>
              </a:spcBef>
              <a:spcAft>
                <a:spcPts val="0"/>
              </a:spcAft>
              <a:buClrTx/>
              <a:buSzTx/>
              <a:buFontTx/>
              <a:defRPr/>
            </a:pPr>
            <a:r>
              <a:rPr kumimoji="0" lang="en-US" sz="4400" b="1" kern="1200" cap="none" spc="0" normalizeH="0" baseline="0" noProof="0">
                <a:solidFill>
                  <a:schemeClr val="accent1">
                    <a:lumMod val="50000"/>
                  </a:schemeClr>
                </a:solidFill>
                <a:effectLst>
                  <a:outerShdw blurRad="50800" dist="39000" dir="5460000" algn="tl">
                    <a:srgbClr val="000000">
                      <a:alpha val="38000"/>
                    </a:srgbClr>
                  </a:outerShdw>
                </a:effectLst>
                <a:latin typeface="Times New Roman" panose="02020603050405020304" pitchFamily="18" charset="0"/>
                <a:ea typeface="+mn-ea"/>
                <a:cs typeface="Times New Roman" panose="02020603050405020304" pitchFamily="18" charset="0"/>
              </a:rPr>
              <a:t>Bài 1</a:t>
            </a:r>
            <a:endParaRPr kumimoji="0" lang="en-US" sz="4400" b="1" kern="1200" cap="none" spc="0" normalizeH="0" baseline="0" noProof="0">
              <a:solidFill>
                <a:schemeClr val="accent1">
                  <a:lumMod val="50000"/>
                </a:schemeClr>
              </a:solidFill>
              <a:effectLst>
                <a:outerShdw blurRad="50800" dist="39000" dir="5460000" algn="tl">
                  <a:srgbClr val="000000">
                    <a:alpha val="38000"/>
                  </a:srgbClr>
                </a:outerShdw>
              </a:effectLst>
              <a:latin typeface="Times New Roman" panose="02020603050405020304" pitchFamily="18" charset="0"/>
              <a:ea typeface="+mn-ea"/>
              <a:cs typeface="Times New Roman" panose="02020603050405020304" pitchFamily="18" charset="0"/>
            </a:endParaRPr>
          </a:p>
          <a:p>
            <a:pPr marR="0" algn="ctr" defTabSz="914400" fontAlgn="auto">
              <a:spcBef>
                <a:spcPts val="0"/>
              </a:spcBef>
              <a:spcAft>
                <a:spcPts val="0"/>
              </a:spcAft>
              <a:buClrTx/>
              <a:buSzTx/>
              <a:buFontTx/>
              <a:defRPr/>
            </a:pPr>
            <a:r>
              <a:rPr kumimoji="0" lang="en-US" sz="4400" b="1" kern="1200" cap="none" spc="0" normalizeH="0" baseline="0" noProof="0">
                <a:solidFill>
                  <a:srgbClr val="FF0000"/>
                </a:solidFill>
                <a:effectLst>
                  <a:outerShdw blurRad="50800" dist="39000" dir="5460000" algn="tl">
                    <a:srgbClr val="000000">
                      <a:alpha val="38000"/>
                    </a:srgbClr>
                  </a:outerShdw>
                </a:effectLst>
                <a:latin typeface="Times New Roman" panose="02020603050405020304" pitchFamily="18" charset="0"/>
                <a:ea typeface="+mn-ea"/>
                <a:cs typeface="Times New Roman" panose="02020603050405020304" pitchFamily="18" charset="0"/>
              </a:rPr>
              <a:t>MENĐEN VÀ DI TRUYỀN HỌC</a:t>
            </a:r>
            <a:endParaRPr kumimoji="0" lang="vi-VN" sz="4400" b="1" kern="1200" cap="none" spc="0" normalizeH="0" baseline="0" noProof="0">
              <a:solidFill>
                <a:srgbClr val="FF0000"/>
              </a:solidFill>
              <a:effectLst>
                <a:outerShdw blurRad="50800" dist="39000" dir="5460000" algn="tl">
                  <a:srgbClr val="000000">
                    <a:alpha val="38000"/>
                  </a:srgbClr>
                </a:outerShdw>
              </a:effectLst>
              <a:latin typeface="Times New Roman" panose="02020603050405020304" pitchFamily="18" charset="0"/>
              <a:ea typeface="+mn-ea"/>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Box 2"/>
          <p:cNvSpPr txBox="1"/>
          <p:nvPr/>
        </p:nvSpPr>
        <p:spPr>
          <a:xfrm>
            <a:off x="2268538" y="187325"/>
            <a:ext cx="4824413" cy="461963"/>
          </a:xfrm>
          <a:prstGeom prst="rect">
            <a:avLst/>
          </a:prstGeom>
          <a:noFill/>
        </p:spPr>
        <p:txBody>
          <a:bodyPr>
            <a:spAutoFit/>
          </a:bodyPr>
          <a:p>
            <a:pPr algn="ctr"/>
            <a:r>
              <a:rPr lang="en-US" altLang="x-none" sz="2400" dirty="0">
                <a:solidFill>
                  <a:srgbClr val="254061"/>
                </a:solidFill>
                <a:latin typeface="Times New Roman" panose="02020603050405020304" pitchFamily="18" charset="0"/>
                <a:cs typeface="Times New Roman" panose="02020603050405020304" pitchFamily="18" charset="0"/>
              </a:rPr>
              <a:t>B</a:t>
            </a:r>
            <a:r>
              <a:rPr lang="en-US" altLang="x-none" sz="2400" dirty="0">
                <a:solidFill>
                  <a:srgbClr val="254061"/>
                </a:solidFill>
                <a:latin typeface="Times New Roman" panose="02020603050405020304" pitchFamily="18" charset="0"/>
                <a:ea typeface="Times New Roman" panose="02020603050405020304" pitchFamily="18" charset="0"/>
              </a:rPr>
              <a:t>à</a:t>
            </a:r>
            <a:r>
              <a:rPr lang="en-US" altLang="x-none" sz="2400" dirty="0">
                <a:solidFill>
                  <a:srgbClr val="254061"/>
                </a:solidFill>
                <a:latin typeface="Times New Roman" panose="02020603050405020304" pitchFamily="18" charset="0"/>
                <a:cs typeface="Times New Roman" panose="02020603050405020304" pitchFamily="18" charset="0"/>
              </a:rPr>
              <a:t>i 1. Menđen v</a:t>
            </a:r>
            <a:r>
              <a:rPr lang="en-US" altLang="x-none" sz="2400" dirty="0">
                <a:solidFill>
                  <a:srgbClr val="254061"/>
                </a:solidFill>
                <a:latin typeface="Times New Roman" panose="02020603050405020304" pitchFamily="18" charset="0"/>
                <a:ea typeface="Times New Roman" panose="02020603050405020304" pitchFamily="18" charset="0"/>
              </a:rPr>
              <a:t>à</a:t>
            </a:r>
            <a:r>
              <a:rPr lang="en-US" altLang="x-none" sz="2400" dirty="0">
                <a:solidFill>
                  <a:srgbClr val="254061"/>
                </a:solidFill>
                <a:latin typeface="Times New Roman" panose="02020603050405020304" pitchFamily="18" charset="0"/>
                <a:cs typeface="Times New Roman" panose="02020603050405020304" pitchFamily="18" charset="0"/>
              </a:rPr>
              <a:t> di truyền học</a:t>
            </a:r>
            <a:endParaRPr sz="2400" dirty="0">
              <a:solidFill>
                <a:srgbClr val="254061"/>
              </a:solidFill>
              <a:latin typeface="Times New Roman" panose="02020603050405020304" pitchFamily="18" charset="0"/>
              <a:ea typeface="Times New Roman" panose="02020603050405020304" pitchFamily="18" charset="0"/>
            </a:endParaRPr>
          </a:p>
        </p:txBody>
      </p:sp>
      <p:sp>
        <p:nvSpPr>
          <p:cNvPr id="5" name="TextBox 4"/>
          <p:cNvSpPr txBox="1"/>
          <p:nvPr/>
        </p:nvSpPr>
        <p:spPr>
          <a:xfrm>
            <a:off x="395288" y="1527175"/>
            <a:ext cx="7632700" cy="3540125"/>
          </a:xfrm>
          <a:prstGeom prst="rect">
            <a:avLst/>
          </a:prstGeom>
          <a:noFill/>
        </p:spPr>
        <p:txBody>
          <a:bodyPr>
            <a:spAutoFit/>
          </a:bodyPr>
          <a:p>
            <a:r>
              <a:rPr lang="en-US" altLang="x-none" sz="3200" b="1" dirty="0">
                <a:latin typeface="Times New Roman" panose="02020603050405020304" pitchFamily="18" charset="0"/>
                <a:cs typeface="Times New Roman" panose="02020603050405020304" pitchFamily="18" charset="0"/>
              </a:rPr>
              <a:t>b. </a:t>
            </a:r>
            <a:r>
              <a:rPr lang="en-US" altLang="x-none" sz="3200" b="1" u="sng" dirty="0">
                <a:latin typeface="Times New Roman" panose="02020603050405020304" pitchFamily="18" charset="0"/>
                <a:cs typeface="Times New Roman" panose="02020603050405020304" pitchFamily="18" charset="0"/>
              </a:rPr>
              <a:t>Kí hiệu</a:t>
            </a:r>
            <a:endParaRPr lang="en-US" altLang="x-none" sz="3200" b="1" u="sng" dirty="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US" altLang="x-none" sz="3200" b="1" dirty="0">
                <a:latin typeface="Times New Roman" panose="02020603050405020304" pitchFamily="18" charset="0"/>
                <a:cs typeface="Times New Roman" panose="02020603050405020304" pitchFamily="18" charset="0"/>
              </a:rPr>
              <a:t>P</a:t>
            </a:r>
            <a:r>
              <a:rPr lang="en-US" altLang="x-none" sz="3200" dirty="0">
                <a:latin typeface="Times New Roman" panose="02020603050405020304" pitchFamily="18" charset="0"/>
                <a:cs typeface="Times New Roman" panose="02020603050405020304" pitchFamily="18" charset="0"/>
              </a:rPr>
              <a:t>: Cặp bố mẹ xuất phát</a:t>
            </a:r>
            <a:endParaRPr lang="en-US" altLang="x-none" sz="3200" dirty="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US" altLang="x-none" sz="3200" b="1" dirty="0">
                <a:latin typeface="Times New Roman" panose="02020603050405020304" pitchFamily="18" charset="0"/>
                <a:ea typeface="MS Gothic" panose="020B0609070205080204" pitchFamily="49" charset="-128"/>
              </a:rPr>
              <a:t>F</a:t>
            </a:r>
            <a:r>
              <a:rPr lang="en-US" altLang="x-none" sz="3200" dirty="0">
                <a:latin typeface="Times New Roman" panose="02020603050405020304" pitchFamily="18" charset="0"/>
                <a:ea typeface="MS Gothic" panose="020B0609070205080204" pitchFamily="49" charset="-128"/>
              </a:rPr>
              <a:t>: thế hệ con</a:t>
            </a:r>
            <a:r>
              <a:rPr lang="en-US" altLang="x-none" sz="3200" dirty="0">
                <a:latin typeface="Times New Roman" panose="02020603050405020304" pitchFamily="18" charset="0"/>
                <a:cs typeface="Times New Roman" panose="02020603050405020304" pitchFamily="18" charset="0"/>
              </a:rPr>
              <a:t> (</a:t>
            </a:r>
            <a:r>
              <a:rPr lang="en-US" altLang="x-none" sz="3200" dirty="0">
                <a:latin typeface="Times New Roman" panose="02020603050405020304" pitchFamily="18" charset="0"/>
                <a:ea typeface="Microsoft JhengHei" panose="020B0604030504040204" pitchFamily="34" charset="-120"/>
              </a:rPr>
              <a:t>F</a:t>
            </a:r>
            <a:r>
              <a:rPr lang="en-US" altLang="x-none" sz="3200" baseline="-25000" dirty="0">
                <a:latin typeface="Times New Roman" panose="02020603050405020304" pitchFamily="18" charset="0"/>
                <a:ea typeface="Microsoft JhengHei" panose="020B0604030504040204" pitchFamily="34" charset="-120"/>
              </a:rPr>
              <a:t>1</a:t>
            </a:r>
            <a:r>
              <a:rPr lang="en-US" altLang="x-none" sz="3200" dirty="0">
                <a:latin typeface="Times New Roman" panose="02020603050405020304" pitchFamily="18" charset="0"/>
                <a:ea typeface="Microsoft JhengHei" panose="020B0604030504040204" pitchFamily="34" charset="-120"/>
              </a:rPr>
              <a:t> F</a:t>
            </a:r>
            <a:r>
              <a:rPr lang="en-US" altLang="x-none" sz="3200" baseline="-25000" dirty="0">
                <a:latin typeface="Times New Roman" panose="02020603050405020304" pitchFamily="18" charset="0"/>
                <a:ea typeface="Microsoft JhengHei" panose="020B0604030504040204" pitchFamily="34" charset="-120"/>
              </a:rPr>
              <a:t>2</a:t>
            </a:r>
            <a:r>
              <a:rPr lang="en-US" altLang="x-none" sz="3200" dirty="0">
                <a:latin typeface="Times New Roman" panose="02020603050405020304" pitchFamily="18" charset="0"/>
                <a:ea typeface="Microsoft JhengHei" panose="020B0604030504040204" pitchFamily="34" charset="-120"/>
              </a:rPr>
              <a:t> F</a:t>
            </a:r>
            <a:r>
              <a:rPr lang="en-US" altLang="x-none" sz="3200" baseline="-25000" dirty="0">
                <a:latin typeface="Times New Roman" panose="02020603050405020304" pitchFamily="18" charset="0"/>
                <a:ea typeface="Microsoft JhengHei" panose="020B0604030504040204" pitchFamily="34" charset="-120"/>
              </a:rPr>
              <a:t>3</a:t>
            </a:r>
            <a:r>
              <a:rPr lang="en-US" altLang="x-none" sz="3200" dirty="0">
                <a:latin typeface="Times New Roman" panose="02020603050405020304" pitchFamily="18" charset="0"/>
                <a:ea typeface="Microsoft JhengHei" panose="020B0604030504040204" pitchFamily="34" charset="-120"/>
              </a:rPr>
              <a:t> .....)</a:t>
            </a:r>
            <a:endParaRPr sz="3200" dirty="0">
              <a:latin typeface="Times New Roman" panose="02020603050405020304" pitchFamily="18" charset="0"/>
              <a:ea typeface="Microsoft JhengHei" panose="020B0604030504040204" pitchFamily="34" charset="-120"/>
            </a:endParaRPr>
          </a:p>
          <a:p>
            <a:pPr algn="just">
              <a:buFont typeface="Arial" panose="020B0604020202020204" pitchFamily="34" charset="0"/>
              <a:buChar char="•"/>
            </a:pPr>
            <a:r>
              <a:rPr lang="en-US" altLang="x-none" sz="3200" dirty="0">
                <a:latin typeface="Times New Roman" panose="02020603050405020304" pitchFamily="18" charset="0"/>
                <a:cs typeface="Times New Roman" panose="02020603050405020304" pitchFamily="18" charset="0"/>
              </a:rPr>
              <a:t>Phép lai được kí hiệu bằng dấu x.</a:t>
            </a:r>
            <a:endParaRPr lang="en-US" altLang="x-none" sz="3200" dirty="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US" altLang="x-none" sz="3200" b="1" dirty="0">
                <a:latin typeface="Times New Roman" panose="02020603050405020304" pitchFamily="18" charset="0"/>
                <a:cs typeface="Times New Roman" panose="02020603050405020304" pitchFamily="18" charset="0"/>
              </a:rPr>
              <a:t>G</a:t>
            </a:r>
            <a:r>
              <a:rPr lang="en-US" altLang="x-none" sz="3200" dirty="0">
                <a:latin typeface="Times New Roman" panose="02020603050405020304" pitchFamily="18" charset="0"/>
                <a:cs typeface="Times New Roman" panose="02020603050405020304" pitchFamily="18" charset="0"/>
              </a:rPr>
              <a:t>: Giao tử</a:t>
            </a:r>
            <a:endParaRPr lang="en-US" altLang="x-none" sz="3200" dirty="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US" altLang="x-none" sz="3200" dirty="0">
                <a:latin typeface="Times New Roman" panose="02020603050405020304" pitchFamily="18" charset="0"/>
                <a:ea typeface="MS Gothic" panose="020B0609070205080204" pitchFamily="49" charset="-128"/>
              </a:rPr>
              <a:t>♂: Giao tử đực (cơ thể đực)</a:t>
            </a:r>
            <a:endParaRPr lang="en-US" altLang="x-none" sz="3200" dirty="0">
              <a:latin typeface="Times New Roman" panose="02020603050405020304" pitchFamily="18" charset="0"/>
              <a:ea typeface="MS Gothic" panose="020B0609070205080204" pitchFamily="49" charset="-128"/>
            </a:endParaRPr>
          </a:p>
          <a:p>
            <a:pPr algn="just">
              <a:buFont typeface="Arial" panose="020B0604020202020204" pitchFamily="34" charset="0"/>
              <a:buChar char="•"/>
            </a:pPr>
            <a:r>
              <a:rPr lang="en-US" altLang="x-none" sz="3200" dirty="0">
                <a:latin typeface="MS Gothic" panose="020B0609070205080204" pitchFamily="49" charset="-128"/>
                <a:ea typeface="MS Gothic" panose="020B0609070205080204" pitchFamily="49" charset="-128"/>
              </a:rPr>
              <a:t>♀:</a:t>
            </a:r>
            <a:r>
              <a:rPr lang="en-US" altLang="x-none" sz="3200" dirty="0">
                <a:latin typeface="Times New Roman" panose="02020603050405020304" pitchFamily="18" charset="0"/>
                <a:ea typeface="MS Gothic" panose="020B0609070205080204" pitchFamily="49" charset="-128"/>
              </a:rPr>
              <a:t>Giao tử cái (cơ thể cái)</a:t>
            </a:r>
            <a:endParaRPr lang="en-US" altLang="x-none" sz="3200" dirty="0">
              <a:latin typeface="Times New Roman" panose="02020603050405020304" pitchFamily="18" charset="0"/>
              <a:ea typeface="MS Gothic" panose="020B0609070205080204" pitchFamily="49" charset="-128"/>
            </a:endParaRPr>
          </a:p>
        </p:txBody>
      </p:sp>
      <p:sp>
        <p:nvSpPr>
          <p:cNvPr id="11268" name="TextBox 5"/>
          <p:cNvSpPr txBox="1"/>
          <p:nvPr/>
        </p:nvSpPr>
        <p:spPr>
          <a:xfrm>
            <a:off x="0" y="836613"/>
            <a:ext cx="9115425" cy="523875"/>
          </a:xfrm>
          <a:prstGeom prst="rect">
            <a:avLst/>
          </a:prstGeom>
          <a:noFill/>
          <a:ln w="9525">
            <a:noFill/>
          </a:ln>
        </p:spPr>
        <p:txBody>
          <a:bodyPr>
            <a:spAutoFit/>
          </a:bodyPr>
          <a:p>
            <a:pPr algn="just"/>
            <a:r>
              <a:rPr lang="en-US" altLang="x-none" sz="2800" b="1" dirty="0">
                <a:solidFill>
                  <a:srgbClr val="FF0000"/>
                </a:solidFill>
                <a:latin typeface="Times New Roman" panose="02020603050405020304" pitchFamily="18" charset="0"/>
                <a:cs typeface="Times New Roman" panose="02020603050405020304" pitchFamily="18" charset="0"/>
              </a:rPr>
              <a:t>III. Một số thuật ngữ v</a:t>
            </a:r>
            <a:r>
              <a:rPr lang="en-US" altLang="x-none" sz="2800" b="1" dirty="0">
                <a:solidFill>
                  <a:srgbClr val="FF0000"/>
                </a:solidFill>
                <a:latin typeface="Times New Roman" panose="02020603050405020304" pitchFamily="18" charset="0"/>
                <a:ea typeface="Times New Roman" panose="02020603050405020304" pitchFamily="18" charset="0"/>
              </a:rPr>
              <a:t>à</a:t>
            </a:r>
            <a:r>
              <a:rPr lang="en-US" altLang="x-none" sz="2800" b="1" dirty="0">
                <a:solidFill>
                  <a:srgbClr val="FF0000"/>
                </a:solidFill>
                <a:latin typeface="Times New Roman" panose="02020603050405020304" pitchFamily="18" charset="0"/>
                <a:cs typeface="Times New Roman" panose="02020603050405020304" pitchFamily="18" charset="0"/>
              </a:rPr>
              <a:t> kí hiệu cơ bản của Di truyền học</a:t>
            </a:r>
            <a:endParaRPr sz="2800" b="1" dirty="0">
              <a:solidFill>
                <a:srgbClr val="FF0000"/>
              </a:solidFill>
              <a:latin typeface="Times New Roman" panose="02020603050405020304" pitchFamily="18" charset="0"/>
              <a:ea typeface="Times New Roman" panose="02020603050405020304" pitchFamily="18" charset="0"/>
            </a:endParaRPr>
          </a:p>
        </p:txBody>
      </p:sp>
      <p:sp>
        <p:nvSpPr>
          <p:cNvPr id="11269" name="TextBox 1"/>
          <p:cNvSpPr txBox="1"/>
          <p:nvPr/>
        </p:nvSpPr>
        <p:spPr>
          <a:xfrm>
            <a:off x="15875" y="5348288"/>
            <a:ext cx="4411663" cy="1076325"/>
          </a:xfrm>
          <a:prstGeom prst="rect">
            <a:avLst/>
          </a:prstGeom>
          <a:noFill/>
          <a:ln w="9525">
            <a:noFill/>
          </a:ln>
        </p:spPr>
        <p:txBody>
          <a:bodyPr>
            <a:spAutoFit/>
          </a:bodyPr>
          <a:p>
            <a:r>
              <a:rPr lang="en-US" altLang="x-none" sz="3200" dirty="0">
                <a:latin typeface="Calibri" panose="020F0502020204030204" pitchFamily="34" charset="0"/>
              </a:rPr>
              <a:t>Hoa đực : nhị -&gt; hạt phấn</a:t>
            </a:r>
            <a:endParaRPr lang="en-US" altLang="x-none" sz="3200" dirty="0">
              <a:latin typeface="Calibri" panose="020F0502020204030204" pitchFamily="34" charset="0"/>
            </a:endParaRPr>
          </a:p>
          <a:p>
            <a:r>
              <a:rPr lang="en-US" altLang="x-none" sz="3200" dirty="0">
                <a:latin typeface="Calibri" panose="020F0502020204030204" pitchFamily="34" charset="0"/>
              </a:rPr>
              <a:t>Hoa cái: nhụy -&gt; noãn </a:t>
            </a:r>
            <a:endParaRPr sz="3200" dirty="0">
              <a:latin typeface="Calibri" panose="020F0502020204030204" pitchFamily="34" charset="0"/>
            </a:endParaRPr>
          </a:p>
        </p:txBody>
      </p:sp>
      <p:sp>
        <p:nvSpPr>
          <p:cNvPr id="11270" name="TextBox 5"/>
          <p:cNvSpPr txBox="1"/>
          <p:nvPr/>
        </p:nvSpPr>
        <p:spPr>
          <a:xfrm>
            <a:off x="4859338" y="5046663"/>
            <a:ext cx="4019550" cy="1570037"/>
          </a:xfrm>
          <a:prstGeom prst="rect">
            <a:avLst/>
          </a:prstGeom>
          <a:noFill/>
          <a:ln w="9525">
            <a:noFill/>
          </a:ln>
        </p:spPr>
        <p:txBody>
          <a:bodyPr>
            <a:spAutoFit/>
          </a:bodyPr>
          <a:p>
            <a:r>
              <a:rPr lang="en-US" altLang="x-none" sz="3200" dirty="0">
                <a:latin typeface="Calibri" panose="020F0502020204030204" pitchFamily="34" charset="0"/>
              </a:rPr>
              <a:t>ĐV</a:t>
            </a:r>
            <a:endParaRPr lang="en-US" altLang="x-none" sz="3200" dirty="0">
              <a:latin typeface="Calibri" panose="020F0502020204030204" pitchFamily="34" charset="0"/>
            </a:endParaRPr>
          </a:p>
          <a:p>
            <a:r>
              <a:rPr lang="en-US" altLang="x-none" sz="3200" dirty="0">
                <a:latin typeface="Calibri" panose="020F0502020204030204" pitchFamily="34" charset="0"/>
              </a:rPr>
              <a:t>G cái: trứng, </a:t>
            </a:r>
            <a:endParaRPr lang="en-US" altLang="x-none" sz="3200" dirty="0">
              <a:latin typeface="Calibri" panose="020F0502020204030204" pitchFamily="34" charset="0"/>
            </a:endParaRPr>
          </a:p>
          <a:p>
            <a:r>
              <a:rPr lang="en-US" altLang="x-none" sz="3200" dirty="0">
                <a:latin typeface="Calibri" panose="020F0502020204030204" pitchFamily="34" charset="0"/>
              </a:rPr>
              <a:t>G đực: tinh trùng</a:t>
            </a:r>
            <a:endParaRPr sz="3200" dirty="0">
              <a:latin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Box 2"/>
          <p:cNvSpPr txBox="1"/>
          <p:nvPr/>
        </p:nvSpPr>
        <p:spPr>
          <a:xfrm>
            <a:off x="2268538" y="187325"/>
            <a:ext cx="4824413" cy="461963"/>
          </a:xfrm>
          <a:prstGeom prst="rect">
            <a:avLst/>
          </a:prstGeom>
          <a:noFill/>
        </p:spPr>
        <p:txBody>
          <a:bodyPr>
            <a:spAutoFit/>
          </a:bodyPr>
          <a:p>
            <a:pPr algn="ctr"/>
            <a:r>
              <a:rPr lang="en-US" altLang="x-none" sz="2400" dirty="0">
                <a:solidFill>
                  <a:srgbClr val="254061"/>
                </a:solidFill>
                <a:latin typeface="Times New Roman" panose="02020603050405020304" pitchFamily="18" charset="0"/>
                <a:cs typeface="Times New Roman" panose="02020603050405020304" pitchFamily="18" charset="0"/>
              </a:rPr>
              <a:t>B</a:t>
            </a:r>
            <a:r>
              <a:rPr lang="en-US" altLang="x-none" sz="2400" dirty="0">
                <a:solidFill>
                  <a:srgbClr val="254061"/>
                </a:solidFill>
                <a:latin typeface="Times New Roman" panose="02020603050405020304" pitchFamily="18" charset="0"/>
                <a:ea typeface="Times New Roman" panose="02020603050405020304" pitchFamily="18" charset="0"/>
              </a:rPr>
              <a:t>à</a:t>
            </a:r>
            <a:r>
              <a:rPr lang="en-US" altLang="x-none" sz="2400" dirty="0">
                <a:solidFill>
                  <a:srgbClr val="254061"/>
                </a:solidFill>
                <a:latin typeface="Times New Roman" panose="02020603050405020304" pitchFamily="18" charset="0"/>
                <a:cs typeface="Times New Roman" panose="02020603050405020304" pitchFamily="18" charset="0"/>
              </a:rPr>
              <a:t>i 1. Menđen v</a:t>
            </a:r>
            <a:r>
              <a:rPr lang="en-US" altLang="x-none" sz="2400" dirty="0">
                <a:solidFill>
                  <a:srgbClr val="254061"/>
                </a:solidFill>
                <a:latin typeface="Times New Roman" panose="02020603050405020304" pitchFamily="18" charset="0"/>
                <a:ea typeface="Times New Roman" panose="02020603050405020304" pitchFamily="18" charset="0"/>
              </a:rPr>
              <a:t>à</a:t>
            </a:r>
            <a:r>
              <a:rPr lang="en-US" altLang="x-none" sz="2400" dirty="0">
                <a:solidFill>
                  <a:srgbClr val="254061"/>
                </a:solidFill>
                <a:latin typeface="Times New Roman" panose="02020603050405020304" pitchFamily="18" charset="0"/>
                <a:cs typeface="Times New Roman" panose="02020603050405020304" pitchFamily="18" charset="0"/>
              </a:rPr>
              <a:t> di truyền học</a:t>
            </a:r>
            <a:endParaRPr sz="2400" dirty="0">
              <a:solidFill>
                <a:srgbClr val="254061"/>
              </a:solidFill>
              <a:latin typeface="Times New Roman" panose="02020603050405020304" pitchFamily="18" charset="0"/>
              <a:ea typeface="Times New Roman" panose="02020603050405020304" pitchFamily="18" charset="0"/>
            </a:endParaRPr>
          </a:p>
        </p:txBody>
      </p:sp>
      <p:sp>
        <p:nvSpPr>
          <p:cNvPr id="3075" name="TextBox 4"/>
          <p:cNvSpPr txBox="1"/>
          <p:nvPr/>
        </p:nvSpPr>
        <p:spPr>
          <a:xfrm>
            <a:off x="206375" y="900113"/>
            <a:ext cx="3673475" cy="584200"/>
          </a:xfrm>
          <a:prstGeom prst="rect">
            <a:avLst/>
          </a:prstGeom>
          <a:noFill/>
          <a:ln w="9525">
            <a:noFill/>
          </a:ln>
        </p:spPr>
        <p:txBody>
          <a:bodyPr>
            <a:spAutoFit/>
          </a:bodyPr>
          <a:p>
            <a:r>
              <a:rPr lang="en-US" altLang="x-none" sz="3200" b="1" dirty="0">
                <a:solidFill>
                  <a:srgbClr val="FF0000"/>
                </a:solidFill>
                <a:latin typeface="Times New Roman" panose="02020603050405020304" pitchFamily="18" charset="0"/>
                <a:cs typeface="Times New Roman" panose="02020603050405020304" pitchFamily="18" charset="0"/>
              </a:rPr>
              <a:t>I. Di truyền học</a:t>
            </a:r>
            <a:endParaRPr sz="3200" b="1" dirty="0">
              <a:solidFill>
                <a:srgbClr val="FF0000"/>
              </a:solidFill>
              <a:latin typeface="Times New Roman" panose="02020603050405020304" pitchFamily="18" charset="0"/>
              <a:ea typeface="Times New Roman" panose="02020603050405020304" pitchFamily="18" charset="0"/>
            </a:endParaRPr>
          </a:p>
        </p:txBody>
      </p:sp>
      <p:sp>
        <p:nvSpPr>
          <p:cNvPr id="6" name="TextBox 5"/>
          <p:cNvSpPr txBox="1"/>
          <p:nvPr/>
        </p:nvSpPr>
        <p:spPr>
          <a:xfrm>
            <a:off x="0" y="2205038"/>
            <a:ext cx="9144000" cy="1108075"/>
          </a:xfrm>
          <a:prstGeom prst="rect">
            <a:avLst/>
          </a:prstGeom>
          <a:solidFill>
            <a:schemeClr val="accent1">
              <a:lumMod val="20000"/>
              <a:lumOff val="80000"/>
            </a:schemeClr>
          </a:solidFill>
        </p:spPr>
        <p:txBody>
          <a:bodyPr>
            <a:spAutoFit/>
          </a:bodyPr>
          <a:p>
            <a:pPr algn="ctr"/>
            <a:r>
              <a:rPr lang="en-US" altLang="x-none" sz="6600" b="1" dirty="0">
                <a:solidFill>
                  <a:srgbClr val="FF0000"/>
                </a:solidFill>
                <a:latin typeface="Times New Roman" panose="02020603050405020304" pitchFamily="18" charset="0"/>
                <a:cs typeface="Times New Roman" panose="02020603050405020304" pitchFamily="18" charset="0"/>
              </a:rPr>
              <a:t>DI TRUYỀN</a:t>
            </a:r>
            <a:endParaRPr sz="6600" b="1" dirty="0">
              <a:solidFill>
                <a:srgbClr val="FF0000"/>
              </a:solidFill>
              <a:latin typeface="Times New Roman" panose="02020603050405020304" pitchFamily="18" charset="0"/>
              <a:ea typeface="Times New Roman" panose="02020603050405020304" pitchFamily="18" charset="0"/>
            </a:endParaRPr>
          </a:p>
        </p:txBody>
      </p:sp>
      <p:sp>
        <p:nvSpPr>
          <p:cNvPr id="8" name="TextBox 7"/>
          <p:cNvSpPr txBox="1"/>
          <p:nvPr/>
        </p:nvSpPr>
        <p:spPr>
          <a:xfrm>
            <a:off x="0" y="3933825"/>
            <a:ext cx="9144000" cy="1106488"/>
          </a:xfrm>
          <a:prstGeom prst="rect">
            <a:avLst/>
          </a:prstGeom>
          <a:solidFill>
            <a:schemeClr val="accent1">
              <a:lumMod val="20000"/>
              <a:lumOff val="80000"/>
            </a:schemeClr>
          </a:solidFill>
        </p:spPr>
        <p:txBody>
          <a:bodyPr>
            <a:spAutoFit/>
          </a:bodyPr>
          <a:p>
            <a:pPr algn="ctr"/>
            <a:r>
              <a:rPr lang="en-US" altLang="x-none" sz="6600" b="1" dirty="0">
                <a:solidFill>
                  <a:srgbClr val="376092"/>
                </a:solidFill>
                <a:latin typeface="Times New Roman" panose="02020603050405020304" pitchFamily="18" charset="0"/>
                <a:cs typeface="Times New Roman" panose="02020603050405020304" pitchFamily="18" charset="0"/>
              </a:rPr>
              <a:t>BIẾN DỊ</a:t>
            </a:r>
            <a:endParaRPr sz="6600" b="1" dirty="0">
              <a:solidFill>
                <a:srgbClr val="376092"/>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Box 2"/>
          <p:cNvSpPr txBox="1"/>
          <p:nvPr/>
        </p:nvSpPr>
        <p:spPr>
          <a:xfrm>
            <a:off x="2268538" y="187325"/>
            <a:ext cx="4824413" cy="461963"/>
          </a:xfrm>
          <a:prstGeom prst="rect">
            <a:avLst/>
          </a:prstGeom>
          <a:noFill/>
        </p:spPr>
        <p:txBody>
          <a:bodyPr>
            <a:spAutoFit/>
          </a:bodyPr>
          <a:p>
            <a:pPr algn="ctr"/>
            <a:r>
              <a:rPr lang="en-US" altLang="x-none" sz="2400" dirty="0">
                <a:solidFill>
                  <a:srgbClr val="254061"/>
                </a:solidFill>
                <a:latin typeface="Times New Roman" panose="02020603050405020304" pitchFamily="18" charset="0"/>
                <a:cs typeface="Times New Roman" panose="02020603050405020304" pitchFamily="18" charset="0"/>
              </a:rPr>
              <a:t>B</a:t>
            </a:r>
            <a:r>
              <a:rPr lang="en-US" altLang="x-none" sz="2400" dirty="0">
                <a:solidFill>
                  <a:srgbClr val="254061"/>
                </a:solidFill>
                <a:latin typeface="Times New Roman" panose="02020603050405020304" pitchFamily="18" charset="0"/>
                <a:ea typeface="Times New Roman" panose="02020603050405020304" pitchFamily="18" charset="0"/>
              </a:rPr>
              <a:t>à</a:t>
            </a:r>
            <a:r>
              <a:rPr lang="en-US" altLang="x-none" sz="2400" dirty="0">
                <a:solidFill>
                  <a:srgbClr val="254061"/>
                </a:solidFill>
                <a:latin typeface="Times New Roman" panose="02020603050405020304" pitchFamily="18" charset="0"/>
                <a:cs typeface="Times New Roman" panose="02020603050405020304" pitchFamily="18" charset="0"/>
              </a:rPr>
              <a:t>i 1. Menđen v</a:t>
            </a:r>
            <a:r>
              <a:rPr lang="en-US" altLang="x-none" sz="2400" dirty="0">
                <a:solidFill>
                  <a:srgbClr val="254061"/>
                </a:solidFill>
                <a:latin typeface="Times New Roman" panose="02020603050405020304" pitchFamily="18" charset="0"/>
                <a:ea typeface="Times New Roman" panose="02020603050405020304" pitchFamily="18" charset="0"/>
              </a:rPr>
              <a:t>à</a:t>
            </a:r>
            <a:r>
              <a:rPr lang="en-US" altLang="x-none" sz="2400" dirty="0">
                <a:solidFill>
                  <a:srgbClr val="254061"/>
                </a:solidFill>
                <a:latin typeface="Times New Roman" panose="02020603050405020304" pitchFamily="18" charset="0"/>
                <a:cs typeface="Times New Roman" panose="02020603050405020304" pitchFamily="18" charset="0"/>
              </a:rPr>
              <a:t> di truyền học</a:t>
            </a:r>
            <a:endParaRPr sz="2400" dirty="0">
              <a:solidFill>
                <a:srgbClr val="254061"/>
              </a:solidFill>
              <a:latin typeface="Times New Roman" panose="02020603050405020304" pitchFamily="18" charset="0"/>
              <a:ea typeface="Times New Roman" panose="02020603050405020304" pitchFamily="18" charset="0"/>
            </a:endParaRPr>
          </a:p>
        </p:txBody>
      </p:sp>
      <p:sp>
        <p:nvSpPr>
          <p:cNvPr id="4099" name="TextBox 3"/>
          <p:cNvSpPr txBox="1"/>
          <p:nvPr/>
        </p:nvSpPr>
        <p:spPr>
          <a:xfrm>
            <a:off x="206375" y="900113"/>
            <a:ext cx="3673475" cy="584200"/>
          </a:xfrm>
          <a:prstGeom prst="rect">
            <a:avLst/>
          </a:prstGeom>
          <a:noFill/>
          <a:ln w="9525">
            <a:noFill/>
          </a:ln>
        </p:spPr>
        <p:txBody>
          <a:bodyPr>
            <a:spAutoFit/>
          </a:bodyPr>
          <a:p>
            <a:r>
              <a:rPr lang="en-US" altLang="x-none" sz="3200" b="1" dirty="0">
                <a:solidFill>
                  <a:srgbClr val="FF0000"/>
                </a:solidFill>
                <a:latin typeface="Times New Roman" panose="02020603050405020304" pitchFamily="18" charset="0"/>
                <a:cs typeface="Times New Roman" panose="02020603050405020304" pitchFamily="18" charset="0"/>
              </a:rPr>
              <a:t>I. Di truyền học</a:t>
            </a:r>
            <a:endParaRPr sz="3200" b="1" dirty="0">
              <a:solidFill>
                <a:srgbClr val="FF0000"/>
              </a:solidFill>
              <a:latin typeface="Times New Roman" panose="02020603050405020304" pitchFamily="18" charset="0"/>
              <a:ea typeface="Times New Roman" panose="02020603050405020304" pitchFamily="18" charset="0"/>
            </a:endParaRPr>
          </a:p>
        </p:txBody>
      </p:sp>
      <p:sp>
        <p:nvSpPr>
          <p:cNvPr id="4100" name="TextBox 4"/>
          <p:cNvSpPr txBox="1"/>
          <p:nvPr/>
        </p:nvSpPr>
        <p:spPr>
          <a:xfrm>
            <a:off x="293688" y="1916113"/>
            <a:ext cx="8424862" cy="1077912"/>
          </a:xfrm>
          <a:prstGeom prst="rect">
            <a:avLst/>
          </a:prstGeom>
          <a:noFill/>
          <a:ln w="9525">
            <a:noFill/>
          </a:ln>
        </p:spPr>
        <p:txBody>
          <a:bodyPr>
            <a:spAutoFit/>
          </a:bodyPr>
          <a:p>
            <a:pPr algn="just"/>
            <a:r>
              <a:rPr lang="en-US" altLang="x-none" sz="3200" b="1" dirty="0">
                <a:solidFill>
                  <a:srgbClr val="FF0000"/>
                </a:solidFill>
                <a:latin typeface="Times New Roman" panose="02020603050405020304" pitchFamily="18" charset="0"/>
                <a:cs typeface="Times New Roman" panose="02020603050405020304" pitchFamily="18" charset="0"/>
              </a:rPr>
              <a:t>Di truyền </a:t>
            </a:r>
            <a:r>
              <a:rPr lang="en-US" altLang="x-none" sz="3200" dirty="0">
                <a:latin typeface="Times New Roman" panose="02020603050405020304" pitchFamily="18" charset="0"/>
                <a:cs typeface="Times New Roman" panose="02020603050405020304" pitchFamily="18" charset="0"/>
              </a:rPr>
              <a:t>l</a:t>
            </a:r>
            <a:r>
              <a:rPr lang="en-US" altLang="x-none" sz="3200" dirty="0">
                <a:latin typeface="Times New Roman" panose="02020603050405020304" pitchFamily="18" charset="0"/>
                <a:ea typeface="Times New Roman" panose="02020603050405020304" pitchFamily="18" charset="0"/>
              </a:rPr>
              <a:t>à</a:t>
            </a:r>
            <a:r>
              <a:rPr lang="en-US" altLang="x-none" sz="3200" dirty="0">
                <a:latin typeface="Times New Roman" panose="02020603050405020304" pitchFamily="18" charset="0"/>
                <a:cs typeface="Times New Roman" panose="02020603050405020304" pitchFamily="18" charset="0"/>
              </a:rPr>
              <a:t> hiện tượng truyền đạt các tính trạng của bố mẹ, tổ tiên cho các thế hệ con cháu.</a:t>
            </a:r>
            <a:endParaRPr sz="3200" dirty="0">
              <a:latin typeface="Times New Roman" panose="02020603050405020304" pitchFamily="18" charset="0"/>
              <a:ea typeface="Times New Roman" panose="02020603050405020304" pitchFamily="18" charset="0"/>
            </a:endParaRPr>
          </a:p>
        </p:txBody>
      </p:sp>
      <p:sp>
        <p:nvSpPr>
          <p:cNvPr id="4101" name="TextBox 5"/>
          <p:cNvSpPr txBox="1"/>
          <p:nvPr/>
        </p:nvSpPr>
        <p:spPr>
          <a:xfrm>
            <a:off x="293688" y="3357563"/>
            <a:ext cx="8424862" cy="1076325"/>
          </a:xfrm>
          <a:prstGeom prst="rect">
            <a:avLst/>
          </a:prstGeom>
          <a:noFill/>
          <a:ln w="9525">
            <a:noFill/>
          </a:ln>
        </p:spPr>
        <p:txBody>
          <a:bodyPr>
            <a:spAutoFit/>
          </a:bodyPr>
          <a:p>
            <a:pPr algn="just"/>
            <a:r>
              <a:rPr lang="en-US" altLang="x-none" sz="3200" b="1" dirty="0">
                <a:latin typeface="Times New Roman" panose="02020603050405020304" pitchFamily="18" charset="0"/>
                <a:cs typeface="Times New Roman" panose="02020603050405020304" pitchFamily="18" charset="0"/>
              </a:rPr>
              <a:t>Biến dị </a:t>
            </a:r>
            <a:r>
              <a:rPr lang="en-US" altLang="x-none" sz="3200" dirty="0">
                <a:latin typeface="Times New Roman" panose="02020603050405020304" pitchFamily="18" charset="0"/>
                <a:cs typeface="Times New Roman" panose="02020603050405020304" pitchFamily="18" charset="0"/>
              </a:rPr>
              <a:t>l</a:t>
            </a:r>
            <a:r>
              <a:rPr lang="en-US" altLang="x-none" sz="3200" dirty="0">
                <a:latin typeface="Times New Roman" panose="02020603050405020304" pitchFamily="18" charset="0"/>
                <a:ea typeface="Times New Roman" panose="02020603050405020304" pitchFamily="18" charset="0"/>
              </a:rPr>
              <a:t>à</a:t>
            </a:r>
            <a:r>
              <a:rPr lang="en-US" altLang="x-none" sz="3200" dirty="0">
                <a:latin typeface="Times New Roman" panose="02020603050405020304" pitchFamily="18" charset="0"/>
                <a:cs typeface="Times New Roman" panose="02020603050405020304" pitchFamily="18" charset="0"/>
              </a:rPr>
              <a:t> hiện tượng con sinh ra khác với bố mẹ v</a:t>
            </a:r>
            <a:r>
              <a:rPr lang="en-US" altLang="x-none" sz="3200" dirty="0">
                <a:latin typeface="Times New Roman" panose="02020603050405020304" pitchFamily="18" charset="0"/>
                <a:ea typeface="Times New Roman" panose="02020603050405020304" pitchFamily="18" charset="0"/>
              </a:rPr>
              <a:t>à</a:t>
            </a:r>
            <a:r>
              <a:rPr lang="en-US" altLang="x-none" sz="3200" dirty="0">
                <a:latin typeface="Times New Roman" panose="02020603050405020304" pitchFamily="18" charset="0"/>
                <a:cs typeface="Times New Roman" panose="02020603050405020304" pitchFamily="18" charset="0"/>
              </a:rPr>
              <a:t> khác nhau về nhiều chi tiết</a:t>
            </a:r>
            <a:endParaRPr sz="32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Box 2"/>
          <p:cNvSpPr txBox="1"/>
          <p:nvPr/>
        </p:nvSpPr>
        <p:spPr>
          <a:xfrm>
            <a:off x="2268538" y="187325"/>
            <a:ext cx="4824413" cy="461963"/>
          </a:xfrm>
          <a:prstGeom prst="rect">
            <a:avLst/>
          </a:prstGeom>
          <a:noFill/>
        </p:spPr>
        <p:txBody>
          <a:bodyPr>
            <a:spAutoFit/>
          </a:bodyPr>
          <a:p>
            <a:pPr algn="ctr"/>
            <a:r>
              <a:rPr lang="en-US" altLang="x-none" sz="2400" dirty="0">
                <a:solidFill>
                  <a:srgbClr val="254061"/>
                </a:solidFill>
                <a:latin typeface="Times New Roman" panose="02020603050405020304" pitchFamily="18" charset="0"/>
                <a:cs typeface="Times New Roman" panose="02020603050405020304" pitchFamily="18" charset="0"/>
              </a:rPr>
              <a:t>B</a:t>
            </a:r>
            <a:r>
              <a:rPr lang="en-US" altLang="x-none" sz="2400" dirty="0">
                <a:solidFill>
                  <a:srgbClr val="254061"/>
                </a:solidFill>
                <a:latin typeface="Times New Roman" panose="02020603050405020304" pitchFamily="18" charset="0"/>
                <a:ea typeface="Times New Roman" panose="02020603050405020304" pitchFamily="18" charset="0"/>
              </a:rPr>
              <a:t>à</a:t>
            </a:r>
            <a:r>
              <a:rPr lang="en-US" altLang="x-none" sz="2400" dirty="0">
                <a:solidFill>
                  <a:srgbClr val="254061"/>
                </a:solidFill>
                <a:latin typeface="Times New Roman" panose="02020603050405020304" pitchFamily="18" charset="0"/>
                <a:cs typeface="Times New Roman" panose="02020603050405020304" pitchFamily="18" charset="0"/>
              </a:rPr>
              <a:t>i 1. Menđen v</a:t>
            </a:r>
            <a:r>
              <a:rPr lang="en-US" altLang="x-none" sz="2400" dirty="0">
                <a:solidFill>
                  <a:srgbClr val="254061"/>
                </a:solidFill>
                <a:latin typeface="Times New Roman" panose="02020603050405020304" pitchFamily="18" charset="0"/>
                <a:ea typeface="Times New Roman" panose="02020603050405020304" pitchFamily="18" charset="0"/>
              </a:rPr>
              <a:t>à</a:t>
            </a:r>
            <a:r>
              <a:rPr lang="en-US" altLang="x-none" sz="2400" dirty="0">
                <a:solidFill>
                  <a:srgbClr val="254061"/>
                </a:solidFill>
                <a:latin typeface="Times New Roman" panose="02020603050405020304" pitchFamily="18" charset="0"/>
                <a:cs typeface="Times New Roman" panose="02020603050405020304" pitchFamily="18" charset="0"/>
              </a:rPr>
              <a:t> di truyền học</a:t>
            </a:r>
            <a:endParaRPr sz="2400" dirty="0">
              <a:solidFill>
                <a:srgbClr val="254061"/>
              </a:solidFill>
              <a:latin typeface="Times New Roman" panose="02020603050405020304" pitchFamily="18" charset="0"/>
              <a:ea typeface="Times New Roman" panose="02020603050405020304" pitchFamily="18" charset="0"/>
            </a:endParaRPr>
          </a:p>
        </p:txBody>
      </p:sp>
      <p:sp>
        <p:nvSpPr>
          <p:cNvPr id="5123" name="TextBox 3"/>
          <p:cNvSpPr txBox="1"/>
          <p:nvPr/>
        </p:nvSpPr>
        <p:spPr>
          <a:xfrm>
            <a:off x="206375" y="900113"/>
            <a:ext cx="3673475" cy="584200"/>
          </a:xfrm>
          <a:prstGeom prst="rect">
            <a:avLst/>
          </a:prstGeom>
          <a:noFill/>
          <a:ln w="9525">
            <a:noFill/>
          </a:ln>
        </p:spPr>
        <p:txBody>
          <a:bodyPr>
            <a:spAutoFit/>
          </a:bodyPr>
          <a:p>
            <a:r>
              <a:rPr lang="en-US" altLang="x-none" sz="3200" b="1" dirty="0">
                <a:solidFill>
                  <a:srgbClr val="FF0000"/>
                </a:solidFill>
                <a:latin typeface="Times New Roman" panose="02020603050405020304" pitchFamily="18" charset="0"/>
                <a:cs typeface="Times New Roman" panose="02020603050405020304" pitchFamily="18" charset="0"/>
              </a:rPr>
              <a:t>I. Di truyền học</a:t>
            </a:r>
            <a:endParaRPr sz="3200" b="1" dirty="0">
              <a:solidFill>
                <a:srgbClr val="FF0000"/>
              </a:solidFill>
              <a:latin typeface="Times New Roman" panose="02020603050405020304" pitchFamily="18" charset="0"/>
              <a:ea typeface="Times New Roman" panose="02020603050405020304" pitchFamily="18" charset="0"/>
            </a:endParaRPr>
          </a:p>
        </p:txBody>
      </p:sp>
      <p:sp>
        <p:nvSpPr>
          <p:cNvPr id="5124" name="TextBox 6"/>
          <p:cNvSpPr txBox="1"/>
          <p:nvPr/>
        </p:nvSpPr>
        <p:spPr>
          <a:xfrm>
            <a:off x="303213" y="3357563"/>
            <a:ext cx="8424862" cy="954087"/>
          </a:xfrm>
          <a:prstGeom prst="rect">
            <a:avLst/>
          </a:prstGeom>
          <a:noFill/>
          <a:ln w="9525">
            <a:noFill/>
          </a:ln>
        </p:spPr>
        <p:txBody>
          <a:bodyPr>
            <a:spAutoFit/>
          </a:bodyPr>
          <a:p>
            <a:pPr algn="just"/>
            <a:r>
              <a:rPr lang="en-US" altLang="x-none" sz="2800" b="1" dirty="0">
                <a:latin typeface="Times New Roman" panose="02020603050405020304" pitchFamily="18" charset="0"/>
                <a:cs typeface="Times New Roman" panose="02020603050405020304" pitchFamily="18" charset="0"/>
              </a:rPr>
              <a:t>Di truyền học </a:t>
            </a:r>
            <a:r>
              <a:rPr lang="en-US" altLang="x-none" sz="2800" dirty="0">
                <a:latin typeface="Times New Roman" panose="02020603050405020304" pitchFamily="18" charset="0"/>
                <a:cs typeface="Times New Roman" panose="02020603050405020304" pitchFamily="18" charset="0"/>
              </a:rPr>
              <a:t>nghiên cứu cơ sở vật chất, cơ chế, tính quy luật của hiện tượng di truyền v</a:t>
            </a:r>
            <a:r>
              <a:rPr lang="en-US" altLang="x-none" sz="2800" dirty="0">
                <a:latin typeface="Times New Roman" panose="02020603050405020304" pitchFamily="18" charset="0"/>
                <a:ea typeface="Times New Roman" panose="02020603050405020304" pitchFamily="18" charset="0"/>
              </a:rPr>
              <a:t>à</a:t>
            </a:r>
            <a:r>
              <a:rPr lang="en-US" altLang="x-none" sz="2800" dirty="0">
                <a:latin typeface="Times New Roman" panose="02020603050405020304" pitchFamily="18" charset="0"/>
                <a:cs typeface="Times New Roman" panose="02020603050405020304" pitchFamily="18" charset="0"/>
              </a:rPr>
              <a:t> biến dị.</a:t>
            </a:r>
            <a:endParaRPr sz="2800" dirty="0">
              <a:latin typeface="Times New Roman" panose="02020603050405020304" pitchFamily="18" charset="0"/>
              <a:ea typeface="Times New Roman" panose="02020603050405020304" pitchFamily="18" charset="0"/>
            </a:endParaRPr>
          </a:p>
        </p:txBody>
      </p:sp>
      <p:sp>
        <p:nvSpPr>
          <p:cNvPr id="5125" name="TextBox 7"/>
          <p:cNvSpPr txBox="1">
            <a:spLocks noChangeArrowheads="1"/>
          </p:cNvSpPr>
          <p:nvPr/>
        </p:nvSpPr>
        <p:spPr bwMode="auto">
          <a:xfrm>
            <a:off x="303213" y="1954213"/>
            <a:ext cx="8424863"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p>
            <a:pPr algn="just"/>
            <a:r>
              <a:rPr lang="en-US" altLang="x-none" sz="2800" b="1" dirty="0">
                <a:solidFill>
                  <a:srgbClr val="31859C"/>
                </a:solidFill>
                <a:latin typeface="Times New Roman" panose="02020603050405020304" pitchFamily="18" charset="0"/>
                <a:cs typeface="Times New Roman" panose="02020603050405020304" pitchFamily="18" charset="0"/>
              </a:rPr>
              <a:t>Biến dị v</a:t>
            </a:r>
            <a:r>
              <a:rPr lang="en-US" altLang="x-none" sz="2800" b="1" dirty="0">
                <a:solidFill>
                  <a:srgbClr val="31859C"/>
                </a:solidFill>
                <a:latin typeface="Times New Roman" panose="02020603050405020304" pitchFamily="18" charset="0"/>
                <a:ea typeface="Times New Roman" panose="02020603050405020304" pitchFamily="18" charset="0"/>
              </a:rPr>
              <a:t>à</a:t>
            </a:r>
            <a:r>
              <a:rPr lang="en-US" altLang="x-none" sz="2800" b="1" dirty="0">
                <a:solidFill>
                  <a:srgbClr val="31859C"/>
                </a:solidFill>
                <a:latin typeface="Times New Roman" panose="02020603050405020304" pitchFamily="18" charset="0"/>
                <a:cs typeface="Times New Roman" panose="02020603050405020304" pitchFamily="18" charset="0"/>
              </a:rPr>
              <a:t> di truyền </a:t>
            </a:r>
            <a:r>
              <a:rPr lang="en-US" altLang="x-none" sz="2800" dirty="0">
                <a:solidFill>
                  <a:srgbClr val="31859C"/>
                </a:solidFill>
                <a:latin typeface="Times New Roman" panose="02020603050405020304" pitchFamily="18" charset="0"/>
                <a:cs typeface="Times New Roman" panose="02020603050405020304" pitchFamily="18" charset="0"/>
              </a:rPr>
              <a:t>l</a:t>
            </a:r>
            <a:r>
              <a:rPr lang="en-US" altLang="x-none" sz="2800" dirty="0">
                <a:solidFill>
                  <a:srgbClr val="31859C"/>
                </a:solidFill>
                <a:latin typeface="Times New Roman" panose="02020603050405020304" pitchFamily="18" charset="0"/>
                <a:ea typeface="Times New Roman" panose="02020603050405020304" pitchFamily="18" charset="0"/>
              </a:rPr>
              <a:t>à</a:t>
            </a:r>
            <a:r>
              <a:rPr lang="en-US" altLang="x-none" sz="2800" dirty="0">
                <a:solidFill>
                  <a:srgbClr val="31859C"/>
                </a:solidFill>
                <a:latin typeface="Times New Roman" panose="02020603050405020304" pitchFamily="18" charset="0"/>
                <a:cs typeface="Times New Roman" panose="02020603050405020304" pitchFamily="18" charset="0"/>
              </a:rPr>
              <a:t> hai hiện tượng song song, gắn liền với quá trình sinh sản.</a:t>
            </a:r>
            <a:endParaRPr sz="2800" dirty="0">
              <a:solidFill>
                <a:srgbClr val="31859C"/>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Box 2"/>
          <p:cNvSpPr txBox="1"/>
          <p:nvPr/>
        </p:nvSpPr>
        <p:spPr>
          <a:xfrm>
            <a:off x="2239963" y="158750"/>
            <a:ext cx="4824413" cy="461963"/>
          </a:xfrm>
          <a:prstGeom prst="rect">
            <a:avLst/>
          </a:prstGeom>
          <a:noFill/>
        </p:spPr>
        <p:txBody>
          <a:bodyPr>
            <a:spAutoFit/>
          </a:bodyPr>
          <a:p>
            <a:pPr algn="ctr"/>
            <a:r>
              <a:rPr lang="en-US" altLang="x-none" sz="2400" dirty="0">
                <a:solidFill>
                  <a:srgbClr val="254061"/>
                </a:solidFill>
                <a:latin typeface="Times New Roman" panose="02020603050405020304" pitchFamily="18" charset="0"/>
                <a:cs typeface="Times New Roman" panose="02020603050405020304" pitchFamily="18" charset="0"/>
              </a:rPr>
              <a:t>B</a:t>
            </a:r>
            <a:r>
              <a:rPr lang="en-US" altLang="x-none" sz="2400" dirty="0">
                <a:solidFill>
                  <a:srgbClr val="254061"/>
                </a:solidFill>
                <a:latin typeface="Times New Roman" panose="02020603050405020304" pitchFamily="18" charset="0"/>
                <a:ea typeface="Times New Roman" panose="02020603050405020304" pitchFamily="18" charset="0"/>
              </a:rPr>
              <a:t>à</a:t>
            </a:r>
            <a:r>
              <a:rPr lang="en-US" altLang="x-none" sz="2400" dirty="0">
                <a:solidFill>
                  <a:srgbClr val="254061"/>
                </a:solidFill>
                <a:latin typeface="Times New Roman" panose="02020603050405020304" pitchFamily="18" charset="0"/>
                <a:cs typeface="Times New Roman" panose="02020603050405020304" pitchFamily="18" charset="0"/>
              </a:rPr>
              <a:t>i 1. Menđen v</a:t>
            </a:r>
            <a:r>
              <a:rPr lang="en-US" altLang="x-none" sz="2400" dirty="0">
                <a:solidFill>
                  <a:srgbClr val="254061"/>
                </a:solidFill>
                <a:latin typeface="Times New Roman" panose="02020603050405020304" pitchFamily="18" charset="0"/>
                <a:ea typeface="Times New Roman" panose="02020603050405020304" pitchFamily="18" charset="0"/>
              </a:rPr>
              <a:t>à</a:t>
            </a:r>
            <a:r>
              <a:rPr lang="en-US" altLang="x-none" sz="2400" dirty="0">
                <a:solidFill>
                  <a:srgbClr val="254061"/>
                </a:solidFill>
                <a:latin typeface="Times New Roman" panose="02020603050405020304" pitchFamily="18" charset="0"/>
                <a:cs typeface="Times New Roman" panose="02020603050405020304" pitchFamily="18" charset="0"/>
              </a:rPr>
              <a:t> di truyền học</a:t>
            </a:r>
            <a:endParaRPr sz="2400" dirty="0">
              <a:solidFill>
                <a:srgbClr val="254061"/>
              </a:solidFill>
              <a:latin typeface="Times New Roman" panose="02020603050405020304" pitchFamily="18" charset="0"/>
              <a:ea typeface="Times New Roman" panose="02020603050405020304" pitchFamily="18" charset="0"/>
            </a:endParaRPr>
          </a:p>
        </p:txBody>
      </p:sp>
      <p:sp>
        <p:nvSpPr>
          <p:cNvPr id="6147" name="TextBox 3"/>
          <p:cNvSpPr txBox="1"/>
          <p:nvPr/>
        </p:nvSpPr>
        <p:spPr>
          <a:xfrm>
            <a:off x="-9525" y="649288"/>
            <a:ext cx="9115425" cy="523875"/>
          </a:xfrm>
          <a:prstGeom prst="rect">
            <a:avLst/>
          </a:prstGeom>
          <a:noFill/>
          <a:ln w="9525">
            <a:noFill/>
          </a:ln>
        </p:spPr>
        <p:txBody>
          <a:bodyPr>
            <a:spAutoFit/>
          </a:bodyPr>
          <a:p>
            <a:pPr algn="just"/>
            <a:r>
              <a:rPr lang="en-US" altLang="x-none" sz="2800" b="1" dirty="0">
                <a:solidFill>
                  <a:srgbClr val="FF0000"/>
                </a:solidFill>
                <a:latin typeface="Times New Roman" panose="02020603050405020304" pitchFamily="18" charset="0"/>
                <a:cs typeface="Times New Roman" panose="02020603050405020304" pitchFamily="18" charset="0"/>
              </a:rPr>
              <a:t>II. Menđen - Người đặt nền móng cho Di truyền học</a:t>
            </a:r>
            <a:endParaRPr sz="2800" b="1" dirty="0">
              <a:solidFill>
                <a:srgbClr val="FF0000"/>
              </a:solidFill>
              <a:latin typeface="Times New Roman" panose="02020603050405020304" pitchFamily="18" charset="0"/>
              <a:ea typeface="Times New Roman" panose="02020603050405020304" pitchFamily="18" charset="0"/>
            </a:endParaRPr>
          </a:p>
        </p:txBody>
      </p:sp>
      <p:sp>
        <p:nvSpPr>
          <p:cNvPr id="6148" name="AutoShape 2" descr="Bài 1. Menđen và Di truyền học - Hoc24"/>
          <p:cNvSpPr>
            <a:spLocks noChangeAspect="1"/>
          </p:cNvSpPr>
          <p:nvPr/>
        </p:nvSpPr>
        <p:spPr>
          <a:xfrm>
            <a:off x="155575" y="-144462"/>
            <a:ext cx="304800" cy="304800"/>
          </a:xfrm>
          <a:prstGeom prst="rect">
            <a:avLst/>
          </a:prstGeom>
          <a:noFill/>
          <a:ln w="9525">
            <a:noFill/>
          </a:ln>
        </p:spPr>
        <p:txBody>
          <a:bodyPr/>
          <a:p>
            <a:endParaRPr dirty="0">
              <a:latin typeface="Arial" panose="020B0604020202020204" pitchFamily="34" charset="0"/>
            </a:endParaRPr>
          </a:p>
        </p:txBody>
      </p:sp>
      <p:pic>
        <p:nvPicPr>
          <p:cNvPr id="6149" name="Picture 3"/>
          <p:cNvPicPr>
            <a:picLocks noChangeAspect="1"/>
          </p:cNvPicPr>
          <p:nvPr/>
        </p:nvPicPr>
        <p:blipFill>
          <a:blip r:embed="rId1"/>
          <a:stretch>
            <a:fillRect/>
          </a:stretch>
        </p:blipFill>
        <p:spPr>
          <a:xfrm>
            <a:off x="-9525" y="1385888"/>
            <a:ext cx="3740150" cy="5003800"/>
          </a:xfrm>
          <a:prstGeom prst="rect">
            <a:avLst/>
          </a:prstGeom>
          <a:noFill/>
          <a:ln w="9525">
            <a:noFill/>
          </a:ln>
        </p:spPr>
      </p:pic>
      <p:sp>
        <p:nvSpPr>
          <p:cNvPr id="6150" name="TextBox 4"/>
          <p:cNvSpPr txBox="1"/>
          <p:nvPr/>
        </p:nvSpPr>
        <p:spPr>
          <a:xfrm>
            <a:off x="3730625" y="1520825"/>
            <a:ext cx="5154613" cy="1816100"/>
          </a:xfrm>
          <a:prstGeom prst="rect">
            <a:avLst/>
          </a:prstGeom>
          <a:noFill/>
          <a:ln w="9525">
            <a:noFill/>
          </a:ln>
        </p:spPr>
        <p:txBody>
          <a:bodyPr>
            <a:spAutoFit/>
          </a:bodyPr>
          <a:p>
            <a:pPr algn="just"/>
            <a:r>
              <a:rPr lang="en-US" altLang="x-none" sz="2800" dirty="0">
                <a:solidFill>
                  <a:srgbClr val="7030A0"/>
                </a:solidFill>
                <a:latin typeface="Times New Roman" panose="02020603050405020304" pitchFamily="18" charset="0"/>
                <a:cs typeface="Times New Roman" panose="02020603050405020304" pitchFamily="18" charset="0"/>
              </a:rPr>
              <a:t>Grêgo Menđen (1822-1884) l</a:t>
            </a:r>
            <a:r>
              <a:rPr lang="en-US" altLang="x-none" sz="2800" dirty="0">
                <a:solidFill>
                  <a:srgbClr val="7030A0"/>
                </a:solidFill>
                <a:latin typeface="Times New Roman" panose="02020603050405020304" pitchFamily="18" charset="0"/>
                <a:ea typeface="Times New Roman" panose="02020603050405020304" pitchFamily="18" charset="0"/>
              </a:rPr>
              <a:t>à</a:t>
            </a:r>
            <a:r>
              <a:rPr lang="en-US" altLang="x-none" sz="2800" dirty="0">
                <a:solidFill>
                  <a:srgbClr val="7030A0"/>
                </a:solidFill>
                <a:latin typeface="Times New Roman" panose="02020603050405020304" pitchFamily="18" charset="0"/>
                <a:cs typeface="Times New Roman" panose="02020603050405020304" pitchFamily="18" charset="0"/>
              </a:rPr>
              <a:t> người đầu tiên vận dụng phương pháp khoa học v</a:t>
            </a:r>
            <a:r>
              <a:rPr lang="en-US" altLang="x-none" sz="2800" dirty="0">
                <a:solidFill>
                  <a:srgbClr val="7030A0"/>
                </a:solidFill>
                <a:latin typeface="Times New Roman" panose="02020603050405020304" pitchFamily="18" charset="0"/>
                <a:ea typeface="Times New Roman" panose="02020603050405020304" pitchFamily="18" charset="0"/>
              </a:rPr>
              <a:t>à</a:t>
            </a:r>
            <a:r>
              <a:rPr lang="en-US" altLang="x-none" sz="2800" dirty="0">
                <a:solidFill>
                  <a:srgbClr val="7030A0"/>
                </a:solidFill>
                <a:latin typeface="Times New Roman" panose="02020603050405020304" pitchFamily="18" charset="0"/>
                <a:cs typeface="Times New Roman" panose="02020603050405020304" pitchFamily="18" charset="0"/>
              </a:rPr>
              <a:t>o việc nghiên cứu di truyền.</a:t>
            </a:r>
            <a:endParaRPr sz="2800" dirty="0">
              <a:solidFill>
                <a:srgbClr val="7030A0"/>
              </a:solidFill>
              <a:latin typeface="Times New Roman" panose="02020603050405020304" pitchFamily="18" charset="0"/>
              <a:ea typeface="Times New Roman" panose="02020603050405020304" pitchFamily="18" charset="0"/>
            </a:endParaRPr>
          </a:p>
        </p:txBody>
      </p:sp>
      <p:sp>
        <p:nvSpPr>
          <p:cNvPr id="6151" name="TextBox 5"/>
          <p:cNvSpPr txBox="1"/>
          <p:nvPr/>
        </p:nvSpPr>
        <p:spPr>
          <a:xfrm>
            <a:off x="3730625" y="3716338"/>
            <a:ext cx="5018088" cy="1385887"/>
          </a:xfrm>
          <a:prstGeom prst="rect">
            <a:avLst/>
          </a:prstGeom>
          <a:noFill/>
          <a:ln w="9525">
            <a:noFill/>
          </a:ln>
        </p:spPr>
        <p:txBody>
          <a:bodyPr>
            <a:spAutoFit/>
          </a:bodyPr>
          <a:p>
            <a:pPr algn="just"/>
            <a:r>
              <a:rPr lang="en-US" altLang="x-none" sz="2800" dirty="0">
                <a:latin typeface="Times New Roman" panose="02020603050405020304" pitchFamily="18" charset="0"/>
                <a:cs typeface="Times New Roman" panose="02020603050405020304" pitchFamily="18" charset="0"/>
              </a:rPr>
              <a:t>Phương pháp độc đáo của Menđen được gọi l</a:t>
            </a:r>
            <a:r>
              <a:rPr lang="en-US" altLang="x-none" sz="2800" dirty="0">
                <a:latin typeface="Times New Roman" panose="02020603050405020304" pitchFamily="18" charset="0"/>
                <a:ea typeface="Times New Roman" panose="02020603050405020304" pitchFamily="18" charset="0"/>
              </a:rPr>
              <a:t>à</a:t>
            </a:r>
            <a:r>
              <a:rPr lang="en-US" altLang="x-none" sz="2800" dirty="0">
                <a:latin typeface="Times New Roman" panose="02020603050405020304" pitchFamily="18" charset="0"/>
                <a:cs typeface="Times New Roman" panose="02020603050405020304" pitchFamily="18" charset="0"/>
              </a:rPr>
              <a:t> phương pháp phân tích các thế hệ lai.</a:t>
            </a:r>
            <a:endParaRPr sz="2800" dirty="0">
              <a:latin typeface="Times New Roman" panose="02020603050405020304" pitchFamily="18" charset="0"/>
              <a:ea typeface="Times New Roman" panose="02020603050405020304" pitchFamily="18" charset="0"/>
            </a:endParaRPr>
          </a:p>
        </p:txBody>
      </p:sp>
      <p:sp>
        <p:nvSpPr>
          <p:cNvPr id="7" name="Rectangle 6"/>
          <p:cNvSpPr/>
          <p:nvPr/>
        </p:nvSpPr>
        <p:spPr>
          <a:xfrm>
            <a:off x="3825875" y="5373688"/>
            <a:ext cx="3384550" cy="3762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vi-VN" sz="1800" b="0" i="0" u="none" strike="noStrike" kern="1200" cap="none" spc="0" normalizeH="0" baseline="0" noProof="0">
              <a:ln>
                <a:noFill/>
              </a:ln>
              <a:solidFill>
                <a:schemeClr val="lt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Box 2"/>
          <p:cNvSpPr txBox="1"/>
          <p:nvPr/>
        </p:nvSpPr>
        <p:spPr>
          <a:xfrm>
            <a:off x="2268538" y="187325"/>
            <a:ext cx="4824413" cy="461963"/>
          </a:xfrm>
          <a:prstGeom prst="rect">
            <a:avLst/>
          </a:prstGeom>
          <a:noFill/>
        </p:spPr>
        <p:txBody>
          <a:bodyPr>
            <a:spAutoFit/>
          </a:bodyPr>
          <a:p>
            <a:pPr algn="ctr"/>
            <a:r>
              <a:rPr lang="en-US" altLang="x-none" sz="2400" dirty="0">
                <a:solidFill>
                  <a:srgbClr val="254061"/>
                </a:solidFill>
                <a:latin typeface="Times New Roman" panose="02020603050405020304" pitchFamily="18" charset="0"/>
                <a:cs typeface="Times New Roman" panose="02020603050405020304" pitchFamily="18" charset="0"/>
              </a:rPr>
              <a:t>B</a:t>
            </a:r>
            <a:r>
              <a:rPr lang="en-US" altLang="x-none" sz="2400" dirty="0">
                <a:solidFill>
                  <a:srgbClr val="254061"/>
                </a:solidFill>
                <a:latin typeface="Times New Roman" panose="02020603050405020304" pitchFamily="18" charset="0"/>
                <a:ea typeface="Times New Roman" panose="02020603050405020304" pitchFamily="18" charset="0"/>
              </a:rPr>
              <a:t>à</a:t>
            </a:r>
            <a:r>
              <a:rPr lang="en-US" altLang="x-none" sz="2400" dirty="0">
                <a:solidFill>
                  <a:srgbClr val="254061"/>
                </a:solidFill>
                <a:latin typeface="Times New Roman" panose="02020603050405020304" pitchFamily="18" charset="0"/>
                <a:cs typeface="Times New Roman" panose="02020603050405020304" pitchFamily="18" charset="0"/>
              </a:rPr>
              <a:t>i 1. Menđen v</a:t>
            </a:r>
            <a:r>
              <a:rPr lang="en-US" altLang="x-none" sz="2400" dirty="0">
                <a:solidFill>
                  <a:srgbClr val="254061"/>
                </a:solidFill>
                <a:latin typeface="Times New Roman" panose="02020603050405020304" pitchFamily="18" charset="0"/>
                <a:ea typeface="Times New Roman" panose="02020603050405020304" pitchFamily="18" charset="0"/>
              </a:rPr>
              <a:t>à</a:t>
            </a:r>
            <a:r>
              <a:rPr lang="en-US" altLang="x-none" sz="2400" dirty="0">
                <a:solidFill>
                  <a:srgbClr val="254061"/>
                </a:solidFill>
                <a:latin typeface="Times New Roman" panose="02020603050405020304" pitchFamily="18" charset="0"/>
                <a:cs typeface="Times New Roman" panose="02020603050405020304" pitchFamily="18" charset="0"/>
              </a:rPr>
              <a:t> di truyền học</a:t>
            </a:r>
            <a:endParaRPr sz="2400" dirty="0">
              <a:solidFill>
                <a:srgbClr val="254061"/>
              </a:solidFill>
              <a:latin typeface="Times New Roman" panose="02020603050405020304" pitchFamily="18" charset="0"/>
              <a:ea typeface="Times New Roman" panose="02020603050405020304" pitchFamily="18" charset="0"/>
            </a:endParaRPr>
          </a:p>
        </p:txBody>
      </p:sp>
      <p:sp>
        <p:nvSpPr>
          <p:cNvPr id="7171" name="TextBox 3"/>
          <p:cNvSpPr txBox="1"/>
          <p:nvPr/>
        </p:nvSpPr>
        <p:spPr>
          <a:xfrm>
            <a:off x="-9525" y="649288"/>
            <a:ext cx="9115425" cy="523875"/>
          </a:xfrm>
          <a:prstGeom prst="rect">
            <a:avLst/>
          </a:prstGeom>
          <a:noFill/>
          <a:ln w="9525">
            <a:noFill/>
          </a:ln>
        </p:spPr>
        <p:txBody>
          <a:bodyPr>
            <a:spAutoFit/>
          </a:bodyPr>
          <a:p>
            <a:pPr algn="just"/>
            <a:r>
              <a:rPr lang="en-US" altLang="x-none" sz="2800" b="1" dirty="0">
                <a:solidFill>
                  <a:srgbClr val="FF0000"/>
                </a:solidFill>
                <a:latin typeface="Times New Roman" panose="02020603050405020304" pitchFamily="18" charset="0"/>
                <a:cs typeface="Times New Roman" panose="02020603050405020304" pitchFamily="18" charset="0"/>
              </a:rPr>
              <a:t>II. Menđen - Người đặt nền móng cho Di truyền học</a:t>
            </a:r>
            <a:endParaRPr sz="2800" b="1" dirty="0">
              <a:solidFill>
                <a:srgbClr val="FF0000"/>
              </a:solidFill>
              <a:latin typeface="Times New Roman" panose="02020603050405020304" pitchFamily="18" charset="0"/>
              <a:ea typeface="Times New Roman" panose="02020603050405020304" pitchFamily="18" charset="0"/>
            </a:endParaRPr>
          </a:p>
        </p:txBody>
      </p:sp>
      <p:sp>
        <p:nvSpPr>
          <p:cNvPr id="7172" name="TextBox 1"/>
          <p:cNvSpPr txBox="1"/>
          <p:nvPr/>
        </p:nvSpPr>
        <p:spPr>
          <a:xfrm>
            <a:off x="358775" y="1173163"/>
            <a:ext cx="6229350" cy="522287"/>
          </a:xfrm>
          <a:prstGeom prst="rect">
            <a:avLst/>
          </a:prstGeom>
          <a:noFill/>
          <a:ln w="9525">
            <a:noFill/>
          </a:ln>
        </p:spPr>
        <p:txBody>
          <a:bodyPr>
            <a:spAutoFit/>
          </a:bodyPr>
          <a:p>
            <a:r>
              <a:rPr lang="en-US" altLang="x-none" sz="2800" dirty="0">
                <a:latin typeface="Times New Roman" panose="02020603050405020304" pitchFamily="18" charset="0"/>
                <a:cs typeface="Times New Roman" panose="02020603050405020304" pitchFamily="18" charset="0"/>
              </a:rPr>
              <a:t>Đối tượng nghiên cứu: Cây đậu H</a:t>
            </a:r>
            <a:r>
              <a:rPr lang="en-US" altLang="x-none" sz="2800" dirty="0">
                <a:latin typeface="Times New Roman" panose="02020603050405020304" pitchFamily="18" charset="0"/>
                <a:ea typeface="Times New Roman" panose="02020603050405020304" pitchFamily="18" charset="0"/>
              </a:rPr>
              <a:t>à</a:t>
            </a:r>
            <a:r>
              <a:rPr lang="en-US" altLang="x-none" sz="2800" dirty="0">
                <a:latin typeface="Times New Roman" panose="02020603050405020304" pitchFamily="18" charset="0"/>
                <a:cs typeface="Times New Roman" panose="02020603050405020304" pitchFamily="18" charset="0"/>
              </a:rPr>
              <a:t> Lan</a:t>
            </a:r>
            <a:endParaRPr sz="2800" dirty="0">
              <a:latin typeface="Times New Roman" panose="02020603050405020304" pitchFamily="18" charset="0"/>
              <a:ea typeface="Times New Roman" panose="02020603050405020304" pitchFamily="18" charset="0"/>
            </a:endParaRPr>
          </a:p>
        </p:txBody>
      </p:sp>
      <p:pic>
        <p:nvPicPr>
          <p:cNvPr id="7173" name="Picture 2"/>
          <p:cNvPicPr>
            <a:picLocks noChangeAspect="1"/>
          </p:cNvPicPr>
          <p:nvPr/>
        </p:nvPicPr>
        <p:blipFill>
          <a:blip r:embed="rId1"/>
          <a:stretch>
            <a:fillRect/>
          </a:stretch>
        </p:blipFill>
        <p:spPr>
          <a:xfrm>
            <a:off x="371475" y="1795463"/>
            <a:ext cx="8220075" cy="4911725"/>
          </a:xfrm>
          <a:prstGeom prst="rect">
            <a:avLst/>
          </a:prstGeom>
          <a:noFill/>
          <a:ln w="9525">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Box 2"/>
          <p:cNvSpPr txBox="1"/>
          <p:nvPr/>
        </p:nvSpPr>
        <p:spPr>
          <a:xfrm>
            <a:off x="2268538" y="187325"/>
            <a:ext cx="4824413" cy="461963"/>
          </a:xfrm>
          <a:prstGeom prst="rect">
            <a:avLst/>
          </a:prstGeom>
          <a:noFill/>
        </p:spPr>
        <p:txBody>
          <a:bodyPr>
            <a:spAutoFit/>
          </a:bodyPr>
          <a:p>
            <a:pPr algn="ctr"/>
            <a:r>
              <a:rPr lang="en-US" altLang="x-none" sz="2400" dirty="0">
                <a:solidFill>
                  <a:srgbClr val="254061"/>
                </a:solidFill>
                <a:latin typeface="Times New Roman" panose="02020603050405020304" pitchFamily="18" charset="0"/>
                <a:cs typeface="Times New Roman" panose="02020603050405020304" pitchFamily="18" charset="0"/>
              </a:rPr>
              <a:t>B</a:t>
            </a:r>
            <a:r>
              <a:rPr lang="en-US" altLang="x-none" sz="2400" dirty="0">
                <a:solidFill>
                  <a:srgbClr val="254061"/>
                </a:solidFill>
                <a:latin typeface="Times New Roman" panose="02020603050405020304" pitchFamily="18" charset="0"/>
                <a:ea typeface="Times New Roman" panose="02020603050405020304" pitchFamily="18" charset="0"/>
              </a:rPr>
              <a:t>à</a:t>
            </a:r>
            <a:r>
              <a:rPr lang="en-US" altLang="x-none" sz="2400" dirty="0">
                <a:solidFill>
                  <a:srgbClr val="254061"/>
                </a:solidFill>
                <a:latin typeface="Times New Roman" panose="02020603050405020304" pitchFamily="18" charset="0"/>
                <a:cs typeface="Times New Roman" panose="02020603050405020304" pitchFamily="18" charset="0"/>
              </a:rPr>
              <a:t>i 1. Menđen v</a:t>
            </a:r>
            <a:r>
              <a:rPr lang="en-US" altLang="x-none" sz="2400" dirty="0">
                <a:solidFill>
                  <a:srgbClr val="254061"/>
                </a:solidFill>
                <a:latin typeface="Times New Roman" panose="02020603050405020304" pitchFamily="18" charset="0"/>
                <a:ea typeface="Times New Roman" panose="02020603050405020304" pitchFamily="18" charset="0"/>
              </a:rPr>
              <a:t>à</a:t>
            </a:r>
            <a:r>
              <a:rPr lang="en-US" altLang="x-none" sz="2400" dirty="0">
                <a:solidFill>
                  <a:srgbClr val="254061"/>
                </a:solidFill>
                <a:latin typeface="Times New Roman" panose="02020603050405020304" pitchFamily="18" charset="0"/>
                <a:cs typeface="Times New Roman" panose="02020603050405020304" pitchFamily="18" charset="0"/>
              </a:rPr>
              <a:t> di truyền học</a:t>
            </a:r>
            <a:endParaRPr sz="2400" dirty="0">
              <a:solidFill>
                <a:srgbClr val="254061"/>
              </a:solidFill>
              <a:latin typeface="Times New Roman" panose="02020603050405020304" pitchFamily="18" charset="0"/>
              <a:ea typeface="Times New Roman" panose="02020603050405020304" pitchFamily="18" charset="0"/>
            </a:endParaRPr>
          </a:p>
        </p:txBody>
      </p:sp>
      <p:sp>
        <p:nvSpPr>
          <p:cNvPr id="8195" name="TextBox 3"/>
          <p:cNvSpPr txBox="1"/>
          <p:nvPr/>
        </p:nvSpPr>
        <p:spPr>
          <a:xfrm>
            <a:off x="-9525" y="649288"/>
            <a:ext cx="9115425" cy="523875"/>
          </a:xfrm>
          <a:prstGeom prst="rect">
            <a:avLst/>
          </a:prstGeom>
          <a:noFill/>
          <a:ln w="9525">
            <a:noFill/>
          </a:ln>
        </p:spPr>
        <p:txBody>
          <a:bodyPr>
            <a:spAutoFit/>
          </a:bodyPr>
          <a:p>
            <a:pPr algn="just"/>
            <a:r>
              <a:rPr lang="en-US" altLang="x-none" sz="2800" b="1" dirty="0">
                <a:solidFill>
                  <a:srgbClr val="FF0000"/>
                </a:solidFill>
                <a:latin typeface="Times New Roman" panose="02020603050405020304" pitchFamily="18" charset="0"/>
                <a:cs typeface="Times New Roman" panose="02020603050405020304" pitchFamily="18" charset="0"/>
              </a:rPr>
              <a:t>II. Menđen - Người đặt nền móng cho Di truyền học</a:t>
            </a:r>
            <a:endParaRPr sz="2800" b="1" dirty="0">
              <a:solidFill>
                <a:srgbClr val="FF0000"/>
              </a:solidFill>
              <a:latin typeface="Times New Roman" panose="02020603050405020304" pitchFamily="18" charset="0"/>
              <a:ea typeface="Times New Roman" panose="02020603050405020304" pitchFamily="18" charset="0"/>
            </a:endParaRPr>
          </a:p>
        </p:txBody>
      </p:sp>
      <p:pic>
        <p:nvPicPr>
          <p:cNvPr id="8196" name="Picture 5"/>
          <p:cNvPicPr>
            <a:picLocks noChangeAspect="1"/>
          </p:cNvPicPr>
          <p:nvPr/>
        </p:nvPicPr>
        <p:blipFill>
          <a:blip r:embed="rId1"/>
          <a:stretch>
            <a:fillRect/>
          </a:stretch>
        </p:blipFill>
        <p:spPr>
          <a:xfrm>
            <a:off x="279400" y="1374775"/>
            <a:ext cx="8567738" cy="4248150"/>
          </a:xfrm>
          <a:prstGeom prst="rect">
            <a:avLst/>
          </a:prstGeom>
          <a:noFill/>
          <a:ln w="9525">
            <a:noFill/>
          </a:ln>
        </p:spPr>
      </p:pic>
      <p:sp>
        <p:nvSpPr>
          <p:cNvPr id="8197" name="TextBox 1"/>
          <p:cNvSpPr txBox="1"/>
          <p:nvPr/>
        </p:nvSpPr>
        <p:spPr>
          <a:xfrm>
            <a:off x="1023938" y="5854700"/>
            <a:ext cx="7312025" cy="461963"/>
          </a:xfrm>
          <a:prstGeom prst="rect">
            <a:avLst/>
          </a:prstGeom>
          <a:noFill/>
          <a:ln w="9525">
            <a:noFill/>
          </a:ln>
        </p:spPr>
        <p:txBody>
          <a:bodyPr>
            <a:spAutoFit/>
          </a:bodyPr>
          <a:p>
            <a:pPr algn="ctr"/>
            <a:r>
              <a:rPr lang="en-US" altLang="x-none" sz="2400" i="1" dirty="0">
                <a:latin typeface="Times New Roman" panose="02020603050405020304" pitchFamily="18" charset="0"/>
                <a:cs typeface="Times New Roman" panose="02020603050405020304" pitchFamily="18" charset="0"/>
              </a:rPr>
              <a:t>Hình. Các cặp tính trạng trong thí nghiệm Menđen</a:t>
            </a:r>
            <a:endParaRPr sz="2400" i="1"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Box 2"/>
          <p:cNvSpPr txBox="1"/>
          <p:nvPr/>
        </p:nvSpPr>
        <p:spPr>
          <a:xfrm>
            <a:off x="2268538" y="187325"/>
            <a:ext cx="4824413" cy="461963"/>
          </a:xfrm>
          <a:prstGeom prst="rect">
            <a:avLst/>
          </a:prstGeom>
          <a:noFill/>
        </p:spPr>
        <p:txBody>
          <a:bodyPr>
            <a:spAutoFit/>
          </a:bodyPr>
          <a:p>
            <a:pPr algn="ctr"/>
            <a:r>
              <a:rPr lang="en-US" altLang="x-none" sz="2400" dirty="0">
                <a:solidFill>
                  <a:srgbClr val="254061"/>
                </a:solidFill>
                <a:latin typeface="Times New Roman" panose="02020603050405020304" pitchFamily="18" charset="0"/>
                <a:cs typeface="Times New Roman" panose="02020603050405020304" pitchFamily="18" charset="0"/>
              </a:rPr>
              <a:t>B</a:t>
            </a:r>
            <a:r>
              <a:rPr lang="en-US" altLang="x-none" sz="2400" dirty="0">
                <a:solidFill>
                  <a:srgbClr val="254061"/>
                </a:solidFill>
                <a:latin typeface="Times New Roman" panose="02020603050405020304" pitchFamily="18" charset="0"/>
                <a:ea typeface="Times New Roman" panose="02020603050405020304" pitchFamily="18" charset="0"/>
              </a:rPr>
              <a:t>à</a:t>
            </a:r>
            <a:r>
              <a:rPr lang="en-US" altLang="x-none" sz="2400" dirty="0">
                <a:solidFill>
                  <a:srgbClr val="254061"/>
                </a:solidFill>
                <a:latin typeface="Times New Roman" panose="02020603050405020304" pitchFamily="18" charset="0"/>
                <a:cs typeface="Times New Roman" panose="02020603050405020304" pitchFamily="18" charset="0"/>
              </a:rPr>
              <a:t>i 1. Menđen v</a:t>
            </a:r>
            <a:r>
              <a:rPr lang="en-US" altLang="x-none" sz="2400" dirty="0">
                <a:solidFill>
                  <a:srgbClr val="254061"/>
                </a:solidFill>
                <a:latin typeface="Times New Roman" panose="02020603050405020304" pitchFamily="18" charset="0"/>
                <a:ea typeface="Times New Roman" panose="02020603050405020304" pitchFamily="18" charset="0"/>
              </a:rPr>
              <a:t>à</a:t>
            </a:r>
            <a:r>
              <a:rPr lang="en-US" altLang="x-none" sz="2400" dirty="0">
                <a:solidFill>
                  <a:srgbClr val="254061"/>
                </a:solidFill>
                <a:latin typeface="Times New Roman" panose="02020603050405020304" pitchFamily="18" charset="0"/>
                <a:cs typeface="Times New Roman" panose="02020603050405020304" pitchFamily="18" charset="0"/>
              </a:rPr>
              <a:t> di truyền học</a:t>
            </a:r>
            <a:endParaRPr sz="2400" dirty="0">
              <a:solidFill>
                <a:srgbClr val="254061"/>
              </a:solidFill>
              <a:latin typeface="Times New Roman" panose="02020603050405020304" pitchFamily="18" charset="0"/>
              <a:ea typeface="Times New Roman" panose="02020603050405020304" pitchFamily="18" charset="0"/>
            </a:endParaRPr>
          </a:p>
        </p:txBody>
      </p:sp>
      <p:sp>
        <p:nvSpPr>
          <p:cNvPr id="9219" name="TextBox 3"/>
          <p:cNvSpPr txBox="1"/>
          <p:nvPr/>
        </p:nvSpPr>
        <p:spPr>
          <a:xfrm>
            <a:off x="-9525" y="649288"/>
            <a:ext cx="9115425" cy="523875"/>
          </a:xfrm>
          <a:prstGeom prst="rect">
            <a:avLst/>
          </a:prstGeom>
          <a:noFill/>
          <a:ln w="9525">
            <a:noFill/>
          </a:ln>
        </p:spPr>
        <p:txBody>
          <a:bodyPr>
            <a:spAutoFit/>
          </a:bodyPr>
          <a:p>
            <a:pPr algn="just"/>
            <a:r>
              <a:rPr lang="en-US" altLang="x-none" sz="2800" b="1" dirty="0">
                <a:solidFill>
                  <a:srgbClr val="FF0000"/>
                </a:solidFill>
                <a:latin typeface="Times New Roman" panose="02020603050405020304" pitchFamily="18" charset="0"/>
                <a:cs typeface="Times New Roman" panose="02020603050405020304" pitchFamily="18" charset="0"/>
              </a:rPr>
              <a:t>II. Menđen - Người đặt nền móng cho Di truyền học</a:t>
            </a:r>
            <a:endParaRPr sz="2800" b="1" dirty="0">
              <a:solidFill>
                <a:srgbClr val="FF0000"/>
              </a:solidFill>
              <a:latin typeface="Times New Roman" panose="02020603050405020304" pitchFamily="18" charset="0"/>
              <a:ea typeface="Times New Roman" panose="02020603050405020304" pitchFamily="18" charset="0"/>
            </a:endParaRPr>
          </a:p>
        </p:txBody>
      </p:sp>
      <p:sp>
        <p:nvSpPr>
          <p:cNvPr id="9220" name="TextBox 4"/>
          <p:cNvSpPr txBox="1"/>
          <p:nvPr/>
        </p:nvSpPr>
        <p:spPr>
          <a:xfrm>
            <a:off x="266700" y="1289050"/>
            <a:ext cx="5818188" cy="523875"/>
          </a:xfrm>
          <a:prstGeom prst="rect">
            <a:avLst/>
          </a:prstGeom>
          <a:noFill/>
          <a:ln w="9525">
            <a:noFill/>
          </a:ln>
        </p:spPr>
        <p:txBody>
          <a:bodyPr>
            <a:spAutoFit/>
          </a:bodyPr>
          <a:p>
            <a:r>
              <a:rPr lang="en-US" altLang="x-none" sz="2800" dirty="0">
                <a:latin typeface="Times New Roman" panose="02020603050405020304" pitchFamily="18" charset="0"/>
                <a:cs typeface="Times New Roman" panose="02020603050405020304" pitchFamily="18" charset="0"/>
              </a:rPr>
              <a:t>Phương pháp phân tích các thế hệ lai:</a:t>
            </a:r>
            <a:endParaRPr sz="2800" dirty="0">
              <a:latin typeface="Times New Roman" panose="02020603050405020304" pitchFamily="18" charset="0"/>
              <a:ea typeface="Times New Roman" panose="02020603050405020304" pitchFamily="18" charset="0"/>
            </a:endParaRPr>
          </a:p>
        </p:txBody>
      </p:sp>
      <p:sp>
        <p:nvSpPr>
          <p:cNvPr id="9221" name="TextBox 5"/>
          <p:cNvSpPr txBox="1"/>
          <p:nvPr/>
        </p:nvSpPr>
        <p:spPr>
          <a:xfrm>
            <a:off x="247650" y="2116138"/>
            <a:ext cx="8555038" cy="2678112"/>
          </a:xfrm>
          <a:prstGeom prst="rect">
            <a:avLst/>
          </a:prstGeom>
          <a:noFill/>
          <a:ln w="9525">
            <a:noFill/>
          </a:ln>
        </p:spPr>
        <p:txBody>
          <a:bodyPr>
            <a:spAutoFit/>
          </a:bodyPr>
          <a:p>
            <a:pPr marL="457200" indent="-457200" algn="just">
              <a:buFont typeface="Wingdings" panose="05000000000000000000" pitchFamily="2" charset="2"/>
              <a:buChar char="ü"/>
            </a:pPr>
            <a:r>
              <a:rPr lang="en-US" altLang="x-none" sz="2800" dirty="0">
                <a:latin typeface="Times New Roman" panose="02020603050405020304" pitchFamily="18" charset="0"/>
                <a:cs typeface="Times New Roman" panose="02020603050405020304" pitchFamily="18" charset="0"/>
              </a:rPr>
              <a:t>Lai các cặp bố mẹ khác nhau về một hoặc một số cặp tính trạng thuần chủng tương phản, rồi theo dõi sự di truyền riêng rẽ của từng cặp tính trạng đó trên con cháu của từng cặp bố mẹ.</a:t>
            </a:r>
            <a:endParaRPr lang="en-US" altLang="x-none"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ü"/>
            </a:pPr>
            <a:r>
              <a:rPr lang="en-US" altLang="x-none" sz="2800" dirty="0">
                <a:latin typeface="Times New Roman" panose="02020603050405020304" pitchFamily="18" charset="0"/>
                <a:cs typeface="Times New Roman" panose="02020603050405020304" pitchFamily="18" charset="0"/>
              </a:rPr>
              <a:t>Dùng toán thống kê để phân tích các số liệu thu được. Từ đó </a:t>
            </a:r>
            <a:r>
              <a:rPr lang="en-US" altLang="x-none" sz="2800" u="sng" dirty="0">
                <a:latin typeface="Times New Roman" panose="02020603050405020304" pitchFamily="18" charset="0"/>
                <a:cs typeface="Times New Roman" panose="02020603050405020304" pitchFamily="18" charset="0"/>
              </a:rPr>
              <a:t>rút ra quy luật di truyền các tính trạng</a:t>
            </a:r>
            <a:r>
              <a:rPr lang="en-US" altLang="x-none" sz="2800" dirty="0">
                <a:latin typeface="Times New Roman" panose="02020603050405020304" pitchFamily="18" charset="0"/>
                <a:cs typeface="Times New Roman" panose="02020603050405020304" pitchFamily="18" charset="0"/>
              </a:rPr>
              <a:t>.</a:t>
            </a:r>
            <a:endParaRPr sz="2800" dirty="0">
              <a:latin typeface="Times New Roman" panose="02020603050405020304" pitchFamily="18" charset="0"/>
              <a:ea typeface="Times New Roman" panose="02020603050405020304" pitchFamily="18" charset="0"/>
            </a:endParaRPr>
          </a:p>
        </p:txBody>
      </p:sp>
      <p:sp>
        <p:nvSpPr>
          <p:cNvPr id="9222" name="TextBox 8"/>
          <p:cNvSpPr txBox="1"/>
          <p:nvPr/>
        </p:nvSpPr>
        <p:spPr>
          <a:xfrm>
            <a:off x="538163" y="4935538"/>
            <a:ext cx="8383587" cy="1385887"/>
          </a:xfrm>
          <a:prstGeom prst="rect">
            <a:avLst/>
          </a:prstGeom>
          <a:noFill/>
          <a:ln w="9525">
            <a:noFill/>
          </a:ln>
        </p:spPr>
        <p:txBody>
          <a:bodyPr>
            <a:spAutoFit/>
          </a:bodyPr>
          <a:p>
            <a:pPr algn="just"/>
            <a:r>
              <a:rPr lang="en-US" altLang="x-none" sz="2800" dirty="0">
                <a:latin typeface="Times New Roman" panose="02020603050405020304" pitchFamily="18" charset="0"/>
                <a:cs typeface="Times New Roman" panose="02020603050405020304" pitchFamily="18" charset="0"/>
              </a:rPr>
              <a:t>Bằng phương pháp phân tích các thế hệ lai, Menđen đã phát minh ra các quy luật di truyền từ thực nghiệm, </a:t>
            </a:r>
            <a:r>
              <a:rPr lang="en-US" altLang="x-none" sz="2800" dirty="0">
                <a:solidFill>
                  <a:srgbClr val="FF0000"/>
                </a:solidFill>
                <a:latin typeface="Times New Roman" panose="02020603050405020304" pitchFamily="18" charset="0"/>
                <a:cs typeface="Times New Roman" panose="02020603050405020304" pitchFamily="18" charset="0"/>
              </a:rPr>
              <a:t>đặt nền móng cho Di truyền học.</a:t>
            </a:r>
            <a:endParaRPr sz="2800" dirty="0">
              <a:solidFill>
                <a:srgbClr val="FF0000"/>
              </a:solidFill>
              <a:latin typeface="Times New Roman" panose="02020603050405020304" pitchFamily="18" charset="0"/>
              <a:ea typeface="Times New Roman" panose="02020603050405020304" pitchFamily="18" charset="0"/>
            </a:endParaRPr>
          </a:p>
        </p:txBody>
      </p:sp>
      <p:sp>
        <p:nvSpPr>
          <p:cNvPr id="8" name="Right Arrow 7"/>
          <p:cNvSpPr/>
          <p:nvPr/>
        </p:nvSpPr>
        <p:spPr>
          <a:xfrm>
            <a:off x="234950" y="5300663"/>
            <a:ext cx="292100" cy="33337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vi-VN" sz="1800" b="0" i="0" u="none" strike="noStrike" kern="1200" cap="none" spc="0" normalizeH="0" baseline="0" noProof="0">
              <a:ln>
                <a:noFill/>
              </a:ln>
              <a:solidFill>
                <a:schemeClr val="lt1"/>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Box 2"/>
          <p:cNvSpPr txBox="1"/>
          <p:nvPr/>
        </p:nvSpPr>
        <p:spPr>
          <a:xfrm>
            <a:off x="2268538" y="187325"/>
            <a:ext cx="4824413" cy="461963"/>
          </a:xfrm>
          <a:prstGeom prst="rect">
            <a:avLst/>
          </a:prstGeom>
          <a:noFill/>
        </p:spPr>
        <p:txBody>
          <a:bodyPr>
            <a:spAutoFit/>
          </a:bodyPr>
          <a:p>
            <a:pPr algn="ctr"/>
            <a:r>
              <a:rPr lang="en-US" altLang="x-none" sz="2400" dirty="0">
                <a:solidFill>
                  <a:srgbClr val="254061"/>
                </a:solidFill>
                <a:latin typeface="Times New Roman" panose="02020603050405020304" pitchFamily="18" charset="0"/>
                <a:cs typeface="Times New Roman" panose="02020603050405020304" pitchFamily="18" charset="0"/>
              </a:rPr>
              <a:t>B</a:t>
            </a:r>
            <a:r>
              <a:rPr lang="en-US" altLang="x-none" sz="2400" dirty="0">
                <a:solidFill>
                  <a:srgbClr val="254061"/>
                </a:solidFill>
                <a:latin typeface="Times New Roman" panose="02020603050405020304" pitchFamily="18" charset="0"/>
                <a:ea typeface="Times New Roman" panose="02020603050405020304" pitchFamily="18" charset="0"/>
              </a:rPr>
              <a:t>à</a:t>
            </a:r>
            <a:r>
              <a:rPr lang="en-US" altLang="x-none" sz="2400" dirty="0">
                <a:solidFill>
                  <a:srgbClr val="254061"/>
                </a:solidFill>
                <a:latin typeface="Times New Roman" panose="02020603050405020304" pitchFamily="18" charset="0"/>
                <a:cs typeface="Times New Roman" panose="02020603050405020304" pitchFamily="18" charset="0"/>
              </a:rPr>
              <a:t>i 1. Menđen v</a:t>
            </a:r>
            <a:r>
              <a:rPr lang="en-US" altLang="x-none" sz="2400" dirty="0">
                <a:solidFill>
                  <a:srgbClr val="254061"/>
                </a:solidFill>
                <a:latin typeface="Times New Roman" panose="02020603050405020304" pitchFamily="18" charset="0"/>
                <a:ea typeface="Times New Roman" panose="02020603050405020304" pitchFamily="18" charset="0"/>
              </a:rPr>
              <a:t>à</a:t>
            </a:r>
            <a:r>
              <a:rPr lang="en-US" altLang="x-none" sz="2400" dirty="0">
                <a:solidFill>
                  <a:srgbClr val="254061"/>
                </a:solidFill>
                <a:latin typeface="Times New Roman" panose="02020603050405020304" pitchFamily="18" charset="0"/>
                <a:cs typeface="Times New Roman" panose="02020603050405020304" pitchFamily="18" charset="0"/>
              </a:rPr>
              <a:t> di truyền học</a:t>
            </a:r>
            <a:endParaRPr sz="2400" dirty="0">
              <a:solidFill>
                <a:srgbClr val="254061"/>
              </a:solidFill>
              <a:latin typeface="Times New Roman" panose="02020603050405020304" pitchFamily="18" charset="0"/>
              <a:ea typeface="Times New Roman" panose="02020603050405020304" pitchFamily="18" charset="0"/>
            </a:endParaRPr>
          </a:p>
        </p:txBody>
      </p:sp>
      <p:sp>
        <p:nvSpPr>
          <p:cNvPr id="10243" name="TextBox 3"/>
          <p:cNvSpPr txBox="1"/>
          <p:nvPr/>
        </p:nvSpPr>
        <p:spPr>
          <a:xfrm>
            <a:off x="-9525" y="649288"/>
            <a:ext cx="9115425" cy="523875"/>
          </a:xfrm>
          <a:prstGeom prst="rect">
            <a:avLst/>
          </a:prstGeom>
          <a:noFill/>
          <a:ln w="9525">
            <a:noFill/>
          </a:ln>
        </p:spPr>
        <p:txBody>
          <a:bodyPr>
            <a:spAutoFit/>
          </a:bodyPr>
          <a:p>
            <a:pPr algn="just"/>
            <a:r>
              <a:rPr lang="en-US" altLang="x-none" sz="2800" b="1" dirty="0">
                <a:solidFill>
                  <a:srgbClr val="FF0000"/>
                </a:solidFill>
                <a:latin typeface="Times New Roman" panose="02020603050405020304" pitchFamily="18" charset="0"/>
                <a:cs typeface="Times New Roman" panose="02020603050405020304" pitchFamily="18" charset="0"/>
              </a:rPr>
              <a:t>III. Một số thuật ngữ v</a:t>
            </a:r>
            <a:r>
              <a:rPr lang="en-US" altLang="x-none" sz="2800" b="1" dirty="0">
                <a:solidFill>
                  <a:srgbClr val="FF0000"/>
                </a:solidFill>
                <a:latin typeface="Times New Roman" panose="02020603050405020304" pitchFamily="18" charset="0"/>
                <a:ea typeface="Times New Roman" panose="02020603050405020304" pitchFamily="18" charset="0"/>
              </a:rPr>
              <a:t>à</a:t>
            </a:r>
            <a:r>
              <a:rPr lang="en-US" altLang="x-none" sz="2800" b="1" dirty="0">
                <a:solidFill>
                  <a:srgbClr val="FF0000"/>
                </a:solidFill>
                <a:latin typeface="Times New Roman" panose="02020603050405020304" pitchFamily="18" charset="0"/>
                <a:cs typeface="Times New Roman" panose="02020603050405020304" pitchFamily="18" charset="0"/>
              </a:rPr>
              <a:t> kí hiệu cơ bản của Di truyền học</a:t>
            </a:r>
            <a:endParaRPr sz="2800" b="1" dirty="0">
              <a:solidFill>
                <a:srgbClr val="FF0000"/>
              </a:solidFill>
              <a:latin typeface="Times New Roman" panose="02020603050405020304" pitchFamily="18" charset="0"/>
              <a:ea typeface="Times New Roman" panose="02020603050405020304" pitchFamily="18" charset="0"/>
            </a:endParaRPr>
          </a:p>
        </p:txBody>
      </p:sp>
      <p:sp>
        <p:nvSpPr>
          <p:cNvPr id="2" name="TextBox 1"/>
          <p:cNvSpPr txBox="1"/>
          <p:nvPr/>
        </p:nvSpPr>
        <p:spPr>
          <a:xfrm>
            <a:off x="323850" y="1557338"/>
            <a:ext cx="6985000" cy="2554288"/>
          </a:xfrm>
          <a:prstGeom prst="rect">
            <a:avLst/>
          </a:prstGeom>
          <a:noFill/>
        </p:spPr>
        <p:txBody>
          <a:bodyPr>
            <a:spAutoFit/>
          </a:bodyPr>
          <a:p>
            <a:pPr marL="342900" indent="-342900">
              <a:buAutoNum type="alphaLcPeriod"/>
            </a:pPr>
            <a:r>
              <a:rPr lang="en-US" altLang="x-none" sz="3200" b="1" u="sng" dirty="0">
                <a:latin typeface="Times New Roman" panose="02020603050405020304" pitchFamily="18" charset="0"/>
                <a:cs typeface="Times New Roman" panose="02020603050405020304" pitchFamily="18" charset="0"/>
              </a:rPr>
              <a:t>Thuật ngữ</a:t>
            </a:r>
            <a:endParaRPr lang="en-US" altLang="x-none" sz="3200" b="1" u="sng" dirty="0">
              <a:latin typeface="Times New Roman" panose="02020603050405020304" pitchFamily="18" charset="0"/>
              <a:cs typeface="Times New Roman" panose="02020603050405020304" pitchFamily="18" charset="0"/>
            </a:endParaRPr>
          </a:p>
          <a:p>
            <a:pPr marL="342900" indent="-342900">
              <a:buFont typeface="Symbol" panose="05050102010706020507" pitchFamily="18" charset="2"/>
              <a:buChar char=""/>
            </a:pPr>
            <a:r>
              <a:rPr lang="en-US" altLang="x-none" sz="3200" dirty="0">
                <a:latin typeface="Times New Roman" panose="02020603050405020304" pitchFamily="18" charset="0"/>
                <a:cs typeface="Times New Roman" panose="02020603050405020304" pitchFamily="18" charset="0"/>
              </a:rPr>
              <a:t>Tính trạng,</a:t>
            </a:r>
            <a:endParaRPr lang="en-US" altLang="x-none" sz="3200" dirty="0">
              <a:latin typeface="Times New Roman" panose="02020603050405020304" pitchFamily="18" charset="0"/>
              <a:cs typeface="Times New Roman" panose="02020603050405020304" pitchFamily="18" charset="0"/>
            </a:endParaRPr>
          </a:p>
          <a:p>
            <a:pPr marL="342900" indent="-342900">
              <a:buFont typeface="Symbol" panose="05050102010706020507" pitchFamily="18" charset="2"/>
              <a:buChar char=""/>
            </a:pPr>
            <a:r>
              <a:rPr lang="en-US" altLang="x-none" sz="3200" b="1" dirty="0">
                <a:latin typeface="Times New Roman" panose="02020603050405020304" pitchFamily="18" charset="0"/>
                <a:cs typeface="Times New Roman" panose="02020603050405020304" pitchFamily="18" charset="0"/>
              </a:rPr>
              <a:t>Cặp tính trạng tương phản </a:t>
            </a:r>
            <a:endParaRPr lang="en-US" altLang="x-none" sz="3200" b="1" dirty="0">
              <a:latin typeface="Times New Roman" panose="02020603050405020304" pitchFamily="18" charset="0"/>
              <a:cs typeface="Times New Roman" panose="02020603050405020304" pitchFamily="18" charset="0"/>
            </a:endParaRPr>
          </a:p>
          <a:p>
            <a:pPr marL="342900" indent="-342900">
              <a:buFont typeface="Symbol" panose="05050102010706020507" pitchFamily="18" charset="2"/>
              <a:buChar char=""/>
            </a:pPr>
            <a:r>
              <a:rPr lang="en-US" altLang="x-none" sz="3200" dirty="0">
                <a:latin typeface="Times New Roman" panose="02020603050405020304" pitchFamily="18" charset="0"/>
                <a:cs typeface="Times New Roman" panose="02020603050405020304" pitchFamily="18" charset="0"/>
              </a:rPr>
              <a:t>Nhân tố di truyền </a:t>
            </a:r>
            <a:endParaRPr lang="en-US" altLang="x-none" sz="3200" dirty="0">
              <a:latin typeface="Times New Roman" panose="02020603050405020304" pitchFamily="18" charset="0"/>
              <a:cs typeface="Times New Roman" panose="02020603050405020304" pitchFamily="18" charset="0"/>
            </a:endParaRPr>
          </a:p>
          <a:p>
            <a:pPr marL="342900" indent="-342900">
              <a:buFont typeface="Symbol" panose="05050102010706020507" pitchFamily="18" charset="2"/>
              <a:buChar char=""/>
            </a:pPr>
            <a:r>
              <a:rPr lang="en-US" altLang="x-none" sz="3200" dirty="0">
                <a:latin typeface="Times New Roman" panose="02020603050405020304" pitchFamily="18" charset="0"/>
                <a:cs typeface="Times New Roman" panose="02020603050405020304" pitchFamily="18" charset="0"/>
              </a:rPr>
              <a:t>Giống (dòng) thuần chủng</a:t>
            </a:r>
            <a:endParaRPr lang="en-US" altLang="x-none" sz="3200" dirty="0">
              <a:latin typeface="Times New Roman" panose="02020603050405020304" pitchFamily="18" charset="0"/>
              <a:ea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2127</Words>
  <Application>WPS Presentation</Application>
  <PresentationFormat>On-screen Show (4:3)</PresentationFormat>
  <Paragraphs>91</Paragraphs>
  <Slides>10</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10</vt:i4>
      </vt:variant>
    </vt:vector>
  </HeadingPairs>
  <TitlesOfParts>
    <vt:vector size="21" baseType="lpstr">
      <vt:lpstr>Arial</vt:lpstr>
      <vt:lpstr>SimSun</vt:lpstr>
      <vt:lpstr>Wingdings</vt:lpstr>
      <vt:lpstr>Calibri</vt:lpstr>
      <vt:lpstr>Times New Roman</vt:lpstr>
      <vt:lpstr>Symbol</vt:lpstr>
      <vt:lpstr>MS Gothic</vt:lpstr>
      <vt:lpstr>Microsoft JhengHei</vt:lpstr>
      <vt:lpstr>Microsoft YaHei</vt:lpstr>
      <vt:lpstr>Arial Unicode MS</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ADMIN</cp:lastModifiedBy>
  <cp:revision>36</cp:revision>
  <dcterms:created xsi:type="dcterms:W3CDTF">2021-09-01T07:48:17Z</dcterms:created>
  <dcterms:modified xsi:type="dcterms:W3CDTF">2022-10-11T05:04:53Z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1033-11.2.0.9052</vt:lpwstr>
  </property>
</Properties>
</file>